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ms-excel.sheet.binary.macroEnabled.12" Extension="xlsb"/>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1" r:id="rId6"/>
    <p:sldMasterId id="214748366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y="6858000" cx="12192000"/>
  <p:notesSz cx="6858000" cy="9144000"/>
  <p:embeddedFontLst>
    <p:embeddedFont>
      <p:font typeface="Arial Black"/>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300">
          <p15:clr>
            <a:srgbClr val="A4A3A4"/>
          </p15:clr>
        </p15:guide>
        <p15:guide id="2" pos="1572">
          <p15:clr>
            <a:srgbClr val="A4A3A4"/>
          </p15:clr>
        </p15:guide>
        <p15:guide id="3" pos="5155">
          <p15:clr>
            <a:srgbClr val="A4A3A4"/>
          </p15:clr>
        </p15:guide>
        <p15:guide id="4" orient="horz" pos="4320">
          <p15:clr>
            <a:srgbClr val="A4A3A4"/>
          </p15:clr>
        </p15:guide>
        <p15:guide id="5" orient="horz" pos="663">
          <p15:clr>
            <a:srgbClr val="A4A3A4"/>
          </p15:clr>
        </p15:guide>
      </p15:sldGuideLst>
    </p:ext>
    <p:ext uri="GoogleSlidesCustomDataVersion2">
      <go:slidesCustomData xmlns:go="http://customooxmlschemas.google.com/" r:id="rId47" roundtripDataSignature="AMtx7mibzcz0SKgMff0ipTKaXBlWjcqN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8BBB30-C7B6-4274-B0C8-83BD797C0760}">
  <a:tblStyle styleId="{398BBB30-C7B6-4274-B0C8-83BD797C076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0F6"/>
          </a:solidFill>
        </a:fill>
      </a:tcStyle>
    </a:wholeTbl>
    <a:band1H>
      <a:tcTxStyle/>
      <a:tcStyle>
        <a:fill>
          <a:solidFill>
            <a:srgbClr val="CADFEC"/>
          </a:solidFill>
        </a:fill>
      </a:tcStyle>
    </a:band1H>
    <a:band2H>
      <a:tcTxStyle/>
    </a:band2H>
    <a:band1V>
      <a:tcTxStyle/>
      <a:tcStyle>
        <a:fill>
          <a:solidFill>
            <a:srgbClr val="CADFE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00"/>
        <p:guide pos="1572"/>
        <p:guide pos="5155"/>
        <p:guide pos="4320" orient="horz"/>
        <p:guide pos="66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slide" Target="slides/slide36.xml"/><Relationship Id="rId21" Type="http://schemas.openxmlformats.org/officeDocument/2006/relationships/slide" Target="slides/slide13.xml"/><Relationship Id="rId43" Type="http://schemas.openxmlformats.org/officeDocument/2006/relationships/slide" Target="slides/slide35.xml"/><Relationship Id="rId24" Type="http://schemas.openxmlformats.org/officeDocument/2006/relationships/slide" Target="slides/slide16.xml"/><Relationship Id="rId46" Type="http://schemas.openxmlformats.org/officeDocument/2006/relationships/font" Target="fonts/ArialBlack-regular.fntdata"/><Relationship Id="rId23" Type="http://schemas.openxmlformats.org/officeDocument/2006/relationships/slide" Target="slides/slide15.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47" Type="http://customschemas.google.com/relationships/presentationmetadata" Target="meta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5103489059728E-2"/>
          <c:y val="2.6476578411405296E-2"/>
          <c:w val="0.85984624482554706"/>
          <c:h val="0.94704684317718946"/>
        </c:manualLayout>
      </c:layout>
      <c:barChart>
        <c:barDir val="bar"/>
        <c:grouping val="stacked"/>
        <c:varyColors val="0"/>
        <c:ser>
          <c:idx val="0"/>
          <c:order val="0"/>
          <c:spPr>
            <a:solidFill>
              <a:srgbClr val="6CA5BF"/>
            </a:solidFill>
            <a:ln>
              <a:noFill/>
            </a:ln>
          </c:spPr>
          <c:invertIfNegative val="0"/>
          <c:dPt>
            <c:idx val="4"/>
            <c:invertIfNegative val="0"/>
            <c:bubble3D val="0"/>
            <c:spPr>
              <a:solidFill>
                <a:srgbClr val="C0C0C0"/>
              </a:solidFill>
              <a:ln>
                <a:noFill/>
              </a:ln>
            </c:spPr>
            <c:extLst>
              <c:ext xmlns:c16="http://schemas.microsoft.com/office/drawing/2014/chart" uri="{C3380CC4-5D6E-409C-BE32-E72D297353CC}">
                <c16:uniqueId val="{00000000-A1A0-4C77-8128-5CDC4416251A}"/>
              </c:ext>
            </c:extLst>
          </c:dPt>
          <c:dLbls>
            <c:dLbl>
              <c:idx val="0"/>
              <c:layout>
                <c:manualLayout>
                  <c:x val="0.30041395623891187"/>
                  <c:y val="1.5274949083503055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1A0-4C77-8128-5CDC4416251A}"/>
                </c:ext>
              </c:extLst>
            </c:dLbl>
            <c:dLbl>
              <c:idx val="1"/>
              <c:layout>
                <c:manualLayout>
                  <c:x val="0.46717918391484331"/>
                  <c:y val="1.5274949083503055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1A0-4C77-8128-5CDC4416251A}"/>
                </c:ext>
              </c:extLst>
            </c:dLbl>
            <c:dLbl>
              <c:idx val="2"/>
              <c:layout>
                <c:manualLayout>
                  <c:x val="0.33589591957421644"/>
                  <c:y val="1.5274949083503055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1A0-4C77-8128-5CDC4416251A}"/>
                </c:ext>
              </c:extLst>
            </c:dLbl>
            <c:dLbl>
              <c:idx val="3"/>
              <c:layout>
                <c:manualLayout>
                  <c:x val="0.48551153163808397"/>
                  <c:y val="1.5274949083503055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1A0-4C77-8128-5CDC4416251A}"/>
                </c:ext>
              </c:extLst>
            </c:dLbl>
            <c:dLbl>
              <c:idx val="4"/>
              <c:layout>
                <c:manualLayout>
                  <c:x val="0.27616794795978711"/>
                  <c:y val="1.5274949083503055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A0-4C77-8128-5CDC441625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41</c:v>
                </c:pt>
                <c:pt idx="1">
                  <c:v>69</c:v>
                </c:pt>
                <c:pt idx="2">
                  <c:v>47</c:v>
                </c:pt>
                <c:pt idx="3">
                  <c:v>72</c:v>
                </c:pt>
                <c:pt idx="4">
                  <c:v>37</c:v>
                </c:pt>
              </c:numCache>
            </c:numRef>
          </c:val>
          <c:extLst>
            <c:ext xmlns:c16="http://schemas.microsoft.com/office/drawing/2014/chart" uri="{C3380CC4-5D6E-409C-BE32-E72D297353CC}">
              <c16:uniqueId val="{00000005-A1A0-4C77-8128-5CDC4416251A}"/>
            </c:ext>
          </c:extLst>
        </c:ser>
        <c:dLbls>
          <c:showLegendKey val="0"/>
          <c:showVal val="0"/>
          <c:showCatName val="0"/>
          <c:showSerName val="0"/>
          <c:showPercent val="0"/>
          <c:showBubbleSize val="0"/>
        </c:dLbls>
        <c:gapWidth val="80"/>
        <c:overlap val="100"/>
        <c:axId val="1837410288"/>
        <c:axId val="1"/>
      </c:barChart>
      <c:catAx>
        <c:axId val="183741028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2"/>
          <c:min val="0"/>
        </c:scaling>
        <c:delete val="1"/>
        <c:axPos val="t"/>
        <c:numFmt formatCode="General" sourceLinked="1"/>
        <c:majorTickMark val="out"/>
        <c:minorTickMark val="none"/>
        <c:tickLblPos val="nextTo"/>
        <c:crossAx val="1837410288"/>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Most of our communities are engaged in some form in these activities</a:t>
            </a:r>
            <a:endParaRPr/>
          </a:p>
          <a:p>
            <a:pPr indent="0" lvl="0" marL="0" rtl="0" algn="l">
              <a:spcBef>
                <a:spcPts val="0"/>
              </a:spcBef>
              <a:spcAft>
                <a:spcPts val="0"/>
              </a:spcAft>
              <a:buNone/>
            </a:pPr>
            <a:r>
              <a:t/>
            </a:r>
            <a:endParaRPr/>
          </a:p>
        </p:txBody>
      </p:sp>
      <p:sp>
        <p:nvSpPr>
          <p:cNvPr id="654" name="Google Shape;6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9" name="Google Shape;102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8" name="Google Shape;105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0" name="Google Shape;107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2" name="Google Shape;109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1" name="Google Shape;110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6.png"/><Relationship Id="rId8"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6.png"/><Relationship Id="rId8"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0" Type="http://schemas.openxmlformats.org/officeDocument/2006/relationships/image" Target="../media/image16.png"/><Relationship Id="rId11" Type="http://schemas.openxmlformats.org/officeDocument/2006/relationships/image" Target="../media/image23.png"/><Relationship Id="rId10" Type="http://schemas.openxmlformats.org/officeDocument/2006/relationships/image" Target="../media/image18.png"/><Relationship Id="rId13" Type="http://schemas.openxmlformats.org/officeDocument/2006/relationships/image" Target="../media/image29.png"/><Relationship Id="rId12" Type="http://schemas.openxmlformats.org/officeDocument/2006/relationships/image" Target="../media/image22.png"/><Relationship Id="rId1" Type="http://schemas.openxmlformats.org/officeDocument/2006/relationships/slideMaster" Target="../slideMasters/slideMaster3.xml"/><Relationship Id="rId2" Type="http://schemas.openxmlformats.org/officeDocument/2006/relationships/image" Target="../media/image32.png"/><Relationship Id="rId3" Type="http://schemas.openxmlformats.org/officeDocument/2006/relationships/image" Target="../media/image13.png"/><Relationship Id="rId4" Type="http://schemas.openxmlformats.org/officeDocument/2006/relationships/image" Target="../media/image25.png"/><Relationship Id="rId9" Type="http://schemas.openxmlformats.org/officeDocument/2006/relationships/image" Target="../media/image64.png"/><Relationship Id="rId15" Type="http://schemas.openxmlformats.org/officeDocument/2006/relationships/image" Target="../media/image35.png"/><Relationship Id="rId14" Type="http://schemas.openxmlformats.org/officeDocument/2006/relationships/image" Target="../media/image33.png"/><Relationship Id="rId17" Type="http://schemas.openxmlformats.org/officeDocument/2006/relationships/image" Target="../media/image30.png"/><Relationship Id="rId16" Type="http://schemas.openxmlformats.org/officeDocument/2006/relationships/image" Target="../media/image20.png"/><Relationship Id="rId5" Type="http://schemas.openxmlformats.org/officeDocument/2006/relationships/image" Target="../media/image15.png"/><Relationship Id="rId19" Type="http://schemas.openxmlformats.org/officeDocument/2006/relationships/image" Target="../media/image31.png"/><Relationship Id="rId6" Type="http://schemas.openxmlformats.org/officeDocument/2006/relationships/image" Target="../media/image14.png"/><Relationship Id="rId18" Type="http://schemas.openxmlformats.org/officeDocument/2006/relationships/image" Target="../media/image28.png"/><Relationship Id="rId7" Type="http://schemas.openxmlformats.org/officeDocument/2006/relationships/image" Target="../media/image17.png"/><Relationship Id="rId8"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olor 01">
  <p:cSld name="Title Slide Color 01">
    <p:bg>
      <p:bgPr>
        <a:solidFill>
          <a:srgbClr val="F2F2F2">
            <a:alpha val="40000"/>
          </a:srgbClr>
        </a:solidFill>
      </p:bgPr>
    </p:bg>
    <p:spTree>
      <p:nvGrpSpPr>
        <p:cNvPr id="10" name="Shape 10"/>
        <p:cNvGrpSpPr/>
        <p:nvPr/>
      </p:nvGrpSpPr>
      <p:grpSpPr>
        <a:xfrm>
          <a:off x="0" y="0"/>
          <a:ext cx="0" cy="0"/>
          <a:chOff x="0" y="0"/>
          <a:chExt cx="0" cy="0"/>
        </a:xfrm>
      </p:grpSpPr>
      <p:sp>
        <p:nvSpPr>
          <p:cNvPr id="11" name="Google Shape;11;p39"/>
          <p:cNvSpPr txBox="1"/>
          <p:nvPr/>
        </p:nvSpPr>
        <p:spPr>
          <a:xfrm rot="-5400000">
            <a:off x="-885800" y="5067376"/>
            <a:ext cx="25406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00" u="none" cap="none" strike="noStrike">
                <a:solidFill>
                  <a:schemeClr val="accent3"/>
                </a:solidFill>
                <a:latin typeface="Calibri"/>
                <a:ea typeface="Calibri"/>
                <a:cs typeface="Calibri"/>
                <a:sym typeface="Calibri"/>
              </a:rPr>
              <a:t>TITLE OF THE DECK</a:t>
            </a:r>
            <a:endParaRPr/>
          </a:p>
        </p:txBody>
      </p:sp>
      <p:sp>
        <p:nvSpPr>
          <p:cNvPr id="12" name="Google Shape;12;p39"/>
          <p:cNvSpPr txBox="1"/>
          <p:nvPr/>
        </p:nvSpPr>
        <p:spPr>
          <a:xfrm rot="-5400000">
            <a:off x="-885800" y="1575181"/>
            <a:ext cx="2540619"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800" u="none" cap="none" strike="noStrike">
                <a:solidFill>
                  <a:schemeClr val="accent3"/>
                </a:solidFill>
                <a:latin typeface="Calibri"/>
                <a:ea typeface="Calibri"/>
                <a:cs typeface="Calibri"/>
                <a:sym typeface="Calibri"/>
              </a:rPr>
              <a:t>MONTH 00, YEAR</a:t>
            </a:r>
            <a:endParaRPr/>
          </a:p>
        </p:txBody>
      </p:sp>
      <p:sp>
        <p:nvSpPr>
          <p:cNvPr id="13" name="Google Shape;13;p39"/>
          <p:cNvSpPr txBox="1"/>
          <p:nvPr>
            <p:ph type="title"/>
          </p:nvPr>
        </p:nvSpPr>
        <p:spPr>
          <a:xfrm>
            <a:off x="1020445" y="3064404"/>
            <a:ext cx="10151110" cy="1325563"/>
          </a:xfrm>
          <a:prstGeom prst="rect">
            <a:avLst/>
          </a:prstGeom>
          <a:noFill/>
          <a:ln>
            <a:noFill/>
          </a:ln>
        </p:spPr>
        <p:txBody>
          <a:bodyPr anchorCtr="0" anchor="t" bIns="45700" lIns="91425" spcFirstLastPara="1" rIns="91425" wrap="square" tIns="45700">
            <a:noAutofit/>
          </a:bodyPr>
          <a:lstStyle>
            <a:lvl1pPr lvl="0" marR="0" rtl="0" algn="ctr">
              <a:lnSpc>
                <a:spcPct val="8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9"/>
          <p:cNvSpPr txBox="1"/>
          <p:nvPr>
            <p:ph idx="1" type="body"/>
          </p:nvPr>
        </p:nvSpPr>
        <p:spPr>
          <a:xfrm>
            <a:off x="1020445" y="2743663"/>
            <a:ext cx="10151110" cy="32074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 name="Google Shape;15;p39"/>
          <p:cNvPicPr preferRelativeResize="0"/>
          <p:nvPr/>
        </p:nvPicPr>
        <p:blipFill rotWithShape="1">
          <a:blip r:embed="rId2">
            <a:alphaModFix/>
          </a:blip>
          <a:srcRect b="0" l="0" r="0" t="0"/>
          <a:stretch/>
        </p:blipFill>
        <p:spPr>
          <a:xfrm>
            <a:off x="4423491" y="356945"/>
            <a:ext cx="3345016" cy="1955333"/>
          </a:xfrm>
          <a:prstGeom prst="rect">
            <a:avLst/>
          </a:prstGeom>
          <a:noFill/>
          <a:ln>
            <a:noFill/>
          </a:ln>
        </p:spPr>
      </p:pic>
      <p:pic>
        <p:nvPicPr>
          <p:cNvPr descr="A close up of a logo&#10;&#10;Description automatically generated" id="16" name="Google Shape;16;p39"/>
          <p:cNvPicPr preferRelativeResize="0"/>
          <p:nvPr/>
        </p:nvPicPr>
        <p:blipFill rotWithShape="1">
          <a:blip r:embed="rId3">
            <a:alphaModFix/>
          </a:blip>
          <a:srcRect b="0" l="0" r="0" t="0"/>
          <a:stretch/>
        </p:blipFill>
        <p:spPr>
          <a:xfrm>
            <a:off x="6406850" y="5831372"/>
            <a:ext cx="1681231" cy="483354"/>
          </a:xfrm>
          <a:prstGeom prst="rect">
            <a:avLst/>
          </a:prstGeom>
          <a:noFill/>
          <a:ln>
            <a:noFill/>
          </a:ln>
        </p:spPr>
      </p:pic>
      <p:pic>
        <p:nvPicPr>
          <p:cNvPr descr="A close up of a sign&#10;&#10;Description automatically generated" id="17" name="Google Shape;17;p39"/>
          <p:cNvPicPr preferRelativeResize="0"/>
          <p:nvPr/>
        </p:nvPicPr>
        <p:blipFill rotWithShape="1">
          <a:blip r:embed="rId4">
            <a:alphaModFix/>
          </a:blip>
          <a:srcRect b="0" l="0" r="0" t="0"/>
          <a:stretch/>
        </p:blipFill>
        <p:spPr>
          <a:xfrm>
            <a:off x="4884138" y="5831372"/>
            <a:ext cx="916859" cy="507520"/>
          </a:xfrm>
          <a:prstGeom prst="rect">
            <a:avLst/>
          </a:prstGeom>
          <a:noFill/>
          <a:ln>
            <a:noFill/>
          </a:ln>
        </p:spPr>
      </p:pic>
      <p:pic>
        <p:nvPicPr>
          <p:cNvPr descr="A picture containing drawing&#10;&#10;Description automatically generated" id="18" name="Google Shape;18;p39"/>
          <p:cNvPicPr preferRelativeResize="0"/>
          <p:nvPr/>
        </p:nvPicPr>
        <p:blipFill rotWithShape="1">
          <a:blip r:embed="rId5">
            <a:alphaModFix/>
          </a:blip>
          <a:srcRect b="0" l="0" r="0" t="0"/>
          <a:stretch/>
        </p:blipFill>
        <p:spPr>
          <a:xfrm>
            <a:off x="8693934" y="5831372"/>
            <a:ext cx="1169177" cy="307883"/>
          </a:xfrm>
          <a:prstGeom prst="rect">
            <a:avLst/>
          </a:prstGeom>
          <a:noFill/>
          <a:ln>
            <a:noFill/>
          </a:ln>
        </p:spPr>
      </p:pic>
      <p:pic>
        <p:nvPicPr>
          <p:cNvPr descr="A picture containing black&#10;&#10;Description automatically generated" id="19" name="Google Shape;19;p39"/>
          <p:cNvPicPr preferRelativeResize="0"/>
          <p:nvPr/>
        </p:nvPicPr>
        <p:blipFill rotWithShape="1">
          <a:blip r:embed="rId6">
            <a:alphaModFix/>
          </a:blip>
          <a:srcRect b="0" l="0" r="0" t="0"/>
          <a:stretch/>
        </p:blipFill>
        <p:spPr>
          <a:xfrm>
            <a:off x="963863" y="5623807"/>
            <a:ext cx="1261702" cy="730151"/>
          </a:xfrm>
          <a:prstGeom prst="rect">
            <a:avLst/>
          </a:prstGeom>
          <a:noFill/>
          <a:ln>
            <a:noFill/>
          </a:ln>
        </p:spPr>
      </p:pic>
      <p:pic>
        <p:nvPicPr>
          <p:cNvPr descr="A picture containing object, clock, orange&#10;&#10;Description automatically generated" id="20" name="Google Shape;20;p39"/>
          <p:cNvPicPr preferRelativeResize="0"/>
          <p:nvPr/>
        </p:nvPicPr>
        <p:blipFill rotWithShape="1">
          <a:blip r:embed="rId7">
            <a:alphaModFix/>
          </a:blip>
          <a:srcRect b="0" l="0" r="0" t="0"/>
          <a:stretch/>
        </p:blipFill>
        <p:spPr>
          <a:xfrm>
            <a:off x="2831418" y="5831372"/>
            <a:ext cx="1446867" cy="434060"/>
          </a:xfrm>
          <a:prstGeom prst="rect">
            <a:avLst/>
          </a:prstGeom>
          <a:noFill/>
          <a:ln>
            <a:noFill/>
          </a:ln>
        </p:spPr>
      </p:pic>
      <p:pic>
        <p:nvPicPr>
          <p:cNvPr id="21" name="Google Shape;21;p39"/>
          <p:cNvPicPr preferRelativeResize="0"/>
          <p:nvPr/>
        </p:nvPicPr>
        <p:blipFill rotWithShape="1">
          <a:blip r:embed="rId8">
            <a:alphaModFix/>
          </a:blip>
          <a:srcRect b="0" l="0" r="0" t="0"/>
          <a:stretch/>
        </p:blipFill>
        <p:spPr>
          <a:xfrm>
            <a:off x="10468963" y="5714744"/>
            <a:ext cx="912520" cy="599982"/>
          </a:xfrm>
          <a:prstGeom prst="rect">
            <a:avLst/>
          </a:prstGeom>
          <a:noFill/>
          <a:ln>
            <a:noFill/>
          </a:ln>
        </p:spPr>
      </p:pic>
    </p:spTree>
  </p:cSld>
  <p:clrMapOvr>
    <a:masterClrMapping/>
  </p:clrMapOvr>
  <p:extLst>
    <p:ext uri="{DCECCB84-F9BA-43D5-87BE-67443E8EF086}">
      <p15:sldGuideLst>
        <p15:guide id="1" orient="horz" pos="2136">
          <p15:clr>
            <a:srgbClr val="FBAE40"/>
          </p15:clr>
        </p15:guide>
        <p15:guide id="2" pos="3840">
          <p15:clr>
            <a:srgbClr val="FBAE40"/>
          </p15:clr>
        </p15:guide>
        <p15:guide id="3" pos="6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ent Slide Right Par">
  <p:cSld name="Conent Slide Right Par">
    <p:spTree>
      <p:nvGrpSpPr>
        <p:cNvPr id="159" name="Shape 159"/>
        <p:cNvGrpSpPr/>
        <p:nvPr/>
      </p:nvGrpSpPr>
      <p:grpSpPr>
        <a:xfrm>
          <a:off x="0" y="0"/>
          <a:ext cx="0" cy="0"/>
          <a:chOff x="0" y="0"/>
          <a:chExt cx="0" cy="0"/>
        </a:xfrm>
      </p:grpSpPr>
      <p:sp>
        <p:nvSpPr>
          <p:cNvPr id="160" name="Google Shape;160;p53"/>
          <p:cNvSpPr txBox="1"/>
          <p:nvPr>
            <p:ph idx="1" type="body"/>
          </p:nvPr>
        </p:nvSpPr>
        <p:spPr>
          <a:xfrm>
            <a:off x="5240902" y="686668"/>
            <a:ext cx="6265298" cy="13255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1" name="Google Shape;161;p53"/>
          <p:cNvSpPr txBox="1"/>
          <p:nvPr>
            <p:ph type="title"/>
          </p:nvPr>
        </p:nvSpPr>
        <p:spPr>
          <a:xfrm>
            <a:off x="930506" y="677874"/>
            <a:ext cx="3705225"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53"/>
          <p:cNvSpPr txBox="1"/>
          <p:nvPr>
            <p:ph idx="2" type="body"/>
          </p:nvPr>
        </p:nvSpPr>
        <p:spPr>
          <a:xfrm>
            <a:off x="930275"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64">
          <p15:clr>
            <a:srgbClr val="FBAE40"/>
          </p15:clr>
        </p15:guide>
        <p15:guide id="3" pos="648">
          <p15:clr>
            <a:srgbClr val="FBAE40"/>
          </p15:clr>
        </p15:guide>
        <p15:guide id="4" pos="72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Column">
  <p:cSld name="Content Slide 3 Column">
    <p:spTree>
      <p:nvGrpSpPr>
        <p:cNvPr id="163" name="Shape 163"/>
        <p:cNvGrpSpPr/>
        <p:nvPr/>
      </p:nvGrpSpPr>
      <p:grpSpPr>
        <a:xfrm>
          <a:off x="0" y="0"/>
          <a:ext cx="0" cy="0"/>
          <a:chOff x="0" y="0"/>
          <a:chExt cx="0" cy="0"/>
        </a:xfrm>
      </p:grpSpPr>
      <p:sp>
        <p:nvSpPr>
          <p:cNvPr id="164" name="Google Shape;164;p54"/>
          <p:cNvSpPr txBox="1"/>
          <p:nvPr>
            <p:ph type="title"/>
          </p:nvPr>
        </p:nvSpPr>
        <p:spPr>
          <a:xfrm>
            <a:off x="2014538" y="677875"/>
            <a:ext cx="8162924" cy="81404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5" name="Google Shape;165;p54"/>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66" name="Google Shape;166;p54"/>
          <p:cNvCxnSpPr/>
          <p:nvPr/>
        </p:nvCxnSpPr>
        <p:spPr>
          <a:xfrm>
            <a:off x="4529221" y="1869957"/>
            <a:ext cx="0" cy="4033538"/>
          </a:xfrm>
          <a:prstGeom prst="straightConnector1">
            <a:avLst/>
          </a:prstGeom>
          <a:noFill/>
          <a:ln cap="flat" cmpd="sng" w="12700">
            <a:solidFill>
              <a:schemeClr val="accent3"/>
            </a:solidFill>
            <a:prstDash val="dot"/>
            <a:miter lim="800000"/>
            <a:headEnd len="sm" w="sm" type="none"/>
            <a:tailEnd len="sm" w="sm" type="none"/>
          </a:ln>
        </p:spPr>
      </p:cxnSp>
      <p:cxnSp>
        <p:nvCxnSpPr>
          <p:cNvPr id="167" name="Google Shape;167;p54"/>
          <p:cNvCxnSpPr/>
          <p:nvPr/>
        </p:nvCxnSpPr>
        <p:spPr>
          <a:xfrm>
            <a:off x="8015705" y="1869957"/>
            <a:ext cx="0" cy="4033538"/>
          </a:xfrm>
          <a:prstGeom prst="straightConnector1">
            <a:avLst/>
          </a:prstGeom>
          <a:noFill/>
          <a:ln cap="flat" cmpd="sng" w="12700">
            <a:solidFill>
              <a:schemeClr val="accent3"/>
            </a:solidFill>
            <a:prstDash val="dot"/>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guide id="4" pos="7224">
          <p15:clr>
            <a:srgbClr val="FBAE40"/>
          </p15:clr>
        </p15:guide>
        <p15:guide id="5" orient="horz" pos="4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4 Column">
  <p:cSld name="Content Slide 4 Column">
    <p:spTree>
      <p:nvGrpSpPr>
        <p:cNvPr id="168" name="Shape 168"/>
        <p:cNvGrpSpPr/>
        <p:nvPr/>
      </p:nvGrpSpPr>
      <p:grpSpPr>
        <a:xfrm>
          <a:off x="0" y="0"/>
          <a:ext cx="0" cy="0"/>
          <a:chOff x="0" y="0"/>
          <a:chExt cx="0" cy="0"/>
        </a:xfrm>
      </p:grpSpPr>
      <p:sp>
        <p:nvSpPr>
          <p:cNvPr id="169" name="Google Shape;169;p55"/>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55"/>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1" name="Google Shape;171;p55"/>
          <p:cNvSpPr/>
          <p:nvPr/>
        </p:nvSpPr>
        <p:spPr>
          <a:xfrm>
            <a:off x="8935453" y="2261936"/>
            <a:ext cx="2558895" cy="3577390"/>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55"/>
          <p:cNvSpPr/>
          <p:nvPr/>
        </p:nvSpPr>
        <p:spPr>
          <a:xfrm>
            <a:off x="6304548" y="2261936"/>
            <a:ext cx="2558895" cy="3577390"/>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55"/>
          <p:cNvSpPr/>
          <p:nvPr/>
        </p:nvSpPr>
        <p:spPr>
          <a:xfrm>
            <a:off x="3673642" y="2261936"/>
            <a:ext cx="2558895" cy="3577390"/>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55"/>
          <p:cNvSpPr/>
          <p:nvPr/>
        </p:nvSpPr>
        <p:spPr>
          <a:xfrm>
            <a:off x="1042736" y="2261936"/>
            <a:ext cx="2558895" cy="3577390"/>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55"/>
          <p:cNvSpPr/>
          <p:nvPr/>
        </p:nvSpPr>
        <p:spPr>
          <a:xfrm>
            <a:off x="2069430" y="2701088"/>
            <a:ext cx="497306" cy="49730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55"/>
          <p:cNvSpPr/>
          <p:nvPr/>
        </p:nvSpPr>
        <p:spPr>
          <a:xfrm>
            <a:off x="4704436" y="2701088"/>
            <a:ext cx="497306" cy="49730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55"/>
          <p:cNvSpPr/>
          <p:nvPr/>
        </p:nvSpPr>
        <p:spPr>
          <a:xfrm>
            <a:off x="7335342" y="2701088"/>
            <a:ext cx="497306" cy="49730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55"/>
          <p:cNvSpPr/>
          <p:nvPr/>
        </p:nvSpPr>
        <p:spPr>
          <a:xfrm>
            <a:off x="9966247" y="2701088"/>
            <a:ext cx="497306" cy="49730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55"/>
          <p:cNvSpPr txBox="1"/>
          <p:nvPr>
            <p:ph idx="2" type="body"/>
          </p:nvPr>
        </p:nvSpPr>
        <p:spPr>
          <a:xfrm>
            <a:off x="1042736" y="3493301"/>
            <a:ext cx="2534653" cy="4544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0" name="Google Shape;180;p55"/>
          <p:cNvSpPr txBox="1"/>
          <p:nvPr>
            <p:ph idx="3" type="body"/>
          </p:nvPr>
        </p:nvSpPr>
        <p:spPr>
          <a:xfrm>
            <a:off x="1070045" y="4109974"/>
            <a:ext cx="2507344" cy="132556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1" name="Google Shape;181;p55"/>
          <p:cNvSpPr txBox="1"/>
          <p:nvPr>
            <p:ph idx="4" type="body"/>
          </p:nvPr>
        </p:nvSpPr>
        <p:spPr>
          <a:xfrm>
            <a:off x="3673641" y="3493301"/>
            <a:ext cx="2534653" cy="4544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2" name="Google Shape;182;p55"/>
          <p:cNvSpPr txBox="1"/>
          <p:nvPr>
            <p:ph idx="5" type="body"/>
          </p:nvPr>
        </p:nvSpPr>
        <p:spPr>
          <a:xfrm>
            <a:off x="3700950" y="4109974"/>
            <a:ext cx="2507344" cy="132556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3" name="Google Shape;183;p55"/>
          <p:cNvSpPr txBox="1"/>
          <p:nvPr>
            <p:ph idx="6" type="body"/>
          </p:nvPr>
        </p:nvSpPr>
        <p:spPr>
          <a:xfrm>
            <a:off x="6304547" y="3493301"/>
            <a:ext cx="2534653" cy="4544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4" name="Google Shape;184;p55"/>
          <p:cNvSpPr txBox="1"/>
          <p:nvPr>
            <p:ph idx="7" type="body"/>
          </p:nvPr>
        </p:nvSpPr>
        <p:spPr>
          <a:xfrm>
            <a:off x="6331856" y="4109974"/>
            <a:ext cx="2507344" cy="132556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5" name="Google Shape;185;p55"/>
          <p:cNvSpPr txBox="1"/>
          <p:nvPr>
            <p:ph idx="8" type="body"/>
          </p:nvPr>
        </p:nvSpPr>
        <p:spPr>
          <a:xfrm>
            <a:off x="8951495" y="3493301"/>
            <a:ext cx="2534653" cy="4544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6" name="Google Shape;186;p55"/>
          <p:cNvSpPr txBox="1"/>
          <p:nvPr>
            <p:ph idx="9" type="body"/>
          </p:nvPr>
        </p:nvSpPr>
        <p:spPr>
          <a:xfrm>
            <a:off x="8978804" y="4109974"/>
            <a:ext cx="2507344" cy="132556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guide id="4" pos="7248">
          <p15:clr>
            <a:srgbClr val="FBAE40"/>
          </p15:clr>
        </p15:guide>
        <p15:guide id="5" orient="horz" pos="4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 Map">
  <p:cSld name="Content Slide w/ Map">
    <p:spTree>
      <p:nvGrpSpPr>
        <p:cNvPr id="187" name="Shape 187"/>
        <p:cNvGrpSpPr/>
        <p:nvPr/>
      </p:nvGrpSpPr>
      <p:grpSpPr>
        <a:xfrm>
          <a:off x="0" y="0"/>
          <a:ext cx="0" cy="0"/>
          <a:chOff x="0" y="0"/>
          <a:chExt cx="0" cy="0"/>
        </a:xfrm>
      </p:grpSpPr>
      <p:pic>
        <p:nvPicPr>
          <p:cNvPr descr="A picture containing man&#10;&#10;Description automatically generated" id="188" name="Google Shape;188;p56"/>
          <p:cNvPicPr preferRelativeResize="0"/>
          <p:nvPr/>
        </p:nvPicPr>
        <p:blipFill rotWithShape="1">
          <a:blip r:embed="rId2">
            <a:alphaModFix amt="73000"/>
          </a:blip>
          <a:srcRect b="0" l="0" r="0" t="0"/>
          <a:stretch/>
        </p:blipFill>
        <p:spPr>
          <a:xfrm>
            <a:off x="-153866" y="535599"/>
            <a:ext cx="12216751" cy="6581775"/>
          </a:xfrm>
          <a:prstGeom prst="rect">
            <a:avLst/>
          </a:prstGeom>
          <a:noFill/>
          <a:ln>
            <a:noFill/>
          </a:ln>
        </p:spPr>
      </p:pic>
      <p:sp>
        <p:nvSpPr>
          <p:cNvPr id="189" name="Google Shape;189;p56"/>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0" name="Google Shape;190;p56"/>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guide id="4" pos="7224">
          <p15:clr>
            <a:srgbClr val="FBAE40"/>
          </p15:clr>
        </p15:guide>
        <p15:guide id="5" orient="horz" pos="4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 Image">
  <p:cSld name="Content Slide w/ Image">
    <p:spTree>
      <p:nvGrpSpPr>
        <p:cNvPr id="191" name="Shape 191"/>
        <p:cNvGrpSpPr/>
        <p:nvPr/>
      </p:nvGrpSpPr>
      <p:grpSpPr>
        <a:xfrm>
          <a:off x="0" y="0"/>
          <a:ext cx="0" cy="0"/>
          <a:chOff x="0" y="0"/>
          <a:chExt cx="0" cy="0"/>
        </a:xfrm>
      </p:grpSpPr>
      <p:sp>
        <p:nvSpPr>
          <p:cNvPr id="192" name="Google Shape;192;p57"/>
          <p:cNvSpPr txBox="1"/>
          <p:nvPr/>
        </p:nvSpPr>
        <p:spPr>
          <a:xfrm>
            <a:off x="226995" y="6381419"/>
            <a:ext cx="4866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lang="en-US" sz="1000">
                <a:solidFill>
                  <a:srgbClr val="BFBFBF"/>
                </a:solidFill>
                <a:latin typeface="Arial"/>
                <a:ea typeface="Arial"/>
                <a:cs typeface="Arial"/>
                <a:sym typeface="Arial"/>
              </a:rPr>
              <a:t>‹#›</a:t>
            </a:fld>
            <a:endParaRPr b="1" sz="1000">
              <a:solidFill>
                <a:srgbClr val="BFBFBF"/>
              </a:solidFill>
              <a:latin typeface="Arial"/>
              <a:ea typeface="Arial"/>
              <a:cs typeface="Arial"/>
              <a:sym typeface="Arial"/>
            </a:endParaRPr>
          </a:p>
        </p:txBody>
      </p:sp>
      <p:sp>
        <p:nvSpPr>
          <p:cNvPr id="193" name="Google Shape;193;p57"/>
          <p:cNvSpPr txBox="1"/>
          <p:nvPr/>
        </p:nvSpPr>
        <p:spPr>
          <a:xfrm rot="-5400000">
            <a:off x="-875641" y="4764431"/>
            <a:ext cx="25406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accent3"/>
                </a:solidFill>
                <a:latin typeface="Arial"/>
                <a:ea typeface="Arial"/>
                <a:cs typeface="Arial"/>
                <a:sym typeface="Arial"/>
              </a:rPr>
              <a:t>GLOBAL OPPORTUNITY YOUTH NETWORK</a:t>
            </a:r>
            <a:endParaRPr/>
          </a:p>
        </p:txBody>
      </p:sp>
      <p:sp>
        <p:nvSpPr>
          <p:cNvPr id="194" name="Google Shape;194;p57"/>
          <p:cNvSpPr txBox="1"/>
          <p:nvPr/>
        </p:nvSpPr>
        <p:spPr>
          <a:xfrm rot="-5400000">
            <a:off x="-875640" y="1575181"/>
            <a:ext cx="2540619"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800">
                <a:solidFill>
                  <a:schemeClr val="accent3"/>
                </a:solidFill>
                <a:latin typeface="Arial"/>
                <a:ea typeface="Arial"/>
                <a:cs typeface="Arial"/>
                <a:sym typeface="Arial"/>
              </a:rPr>
              <a:t>THE ASPEN ISTITUTE</a:t>
            </a:r>
            <a:endParaRPr/>
          </a:p>
        </p:txBody>
      </p:sp>
      <p:sp>
        <p:nvSpPr>
          <p:cNvPr id="195" name="Google Shape;195;p57"/>
          <p:cNvSpPr txBox="1"/>
          <p:nvPr>
            <p:ph type="title"/>
          </p:nvPr>
        </p:nvSpPr>
        <p:spPr>
          <a:xfrm>
            <a:off x="6689853" y="677874"/>
            <a:ext cx="3705225"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6" name="Google Shape;196;p57"/>
          <p:cNvSpPr txBox="1"/>
          <p:nvPr>
            <p:ph idx="1" type="body"/>
          </p:nvPr>
        </p:nvSpPr>
        <p:spPr>
          <a:xfrm>
            <a:off x="6689622"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7" name="Google Shape;197;p57"/>
          <p:cNvSpPr txBox="1"/>
          <p:nvPr>
            <p:ph idx="2" type="body"/>
          </p:nvPr>
        </p:nvSpPr>
        <p:spPr>
          <a:xfrm>
            <a:off x="6701197" y="2506977"/>
            <a:ext cx="4665143" cy="38049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8" name="Google Shape;198;p57"/>
          <p:cNvSpPr/>
          <p:nvPr>
            <p:ph idx="3" type="pic"/>
          </p:nvPr>
        </p:nvSpPr>
        <p:spPr>
          <a:xfrm>
            <a:off x="0" y="0"/>
            <a:ext cx="6096000" cy="6858000"/>
          </a:xfrm>
          <a:prstGeom prst="rect">
            <a:avLst/>
          </a:prstGeom>
          <a:solidFill>
            <a:schemeClr val="lt2"/>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Blank">
  <p:cSld name="Content Slide Blank">
    <p:spTree>
      <p:nvGrpSpPr>
        <p:cNvPr id="199" name="Shape 19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01">
  <p:cSld name="1_Divider Slide 01">
    <p:bg>
      <p:bgPr>
        <a:solidFill>
          <a:schemeClr val="accent3"/>
        </a:solidFill>
      </p:bgPr>
    </p:bg>
    <p:spTree>
      <p:nvGrpSpPr>
        <p:cNvPr id="201" name="Shape 201"/>
        <p:cNvGrpSpPr/>
        <p:nvPr/>
      </p:nvGrpSpPr>
      <p:grpSpPr>
        <a:xfrm>
          <a:off x="0" y="0"/>
          <a:ext cx="0" cy="0"/>
          <a:chOff x="0" y="0"/>
          <a:chExt cx="0" cy="0"/>
        </a:xfrm>
      </p:grpSpPr>
      <p:sp>
        <p:nvSpPr>
          <p:cNvPr id="202" name="Google Shape;202;p44"/>
          <p:cNvSpPr txBox="1"/>
          <p:nvPr>
            <p:ph type="title"/>
          </p:nvPr>
        </p:nvSpPr>
        <p:spPr>
          <a:xfrm>
            <a:off x="4243388" y="2885809"/>
            <a:ext cx="3705225" cy="1325563"/>
          </a:xfrm>
          <a:prstGeom prst="rect">
            <a:avLst/>
          </a:prstGeom>
          <a:noFill/>
          <a:ln>
            <a:noFill/>
          </a:ln>
        </p:spPr>
        <p:txBody>
          <a:bodyPr anchorCtr="0" anchor="t" bIns="45700" lIns="91425" spcFirstLastPara="1" rIns="91425" wrap="square" tIns="45700">
            <a:noAutofit/>
          </a:bodyPr>
          <a:lstStyle>
            <a:lvl1pPr lvl="0" marR="0" rtl="0" algn="ctr">
              <a:lnSpc>
                <a:spcPct val="8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3" name="Google Shape;203;p44"/>
          <p:cNvSpPr txBox="1"/>
          <p:nvPr>
            <p:ph idx="1" type="body"/>
          </p:nvPr>
        </p:nvSpPr>
        <p:spPr>
          <a:xfrm>
            <a:off x="4243388" y="2583566"/>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Centered">
  <p:cSld name="Content Slide Centered">
    <p:spTree>
      <p:nvGrpSpPr>
        <p:cNvPr id="204" name="Shape 204"/>
        <p:cNvGrpSpPr/>
        <p:nvPr/>
      </p:nvGrpSpPr>
      <p:grpSpPr>
        <a:xfrm>
          <a:off x="0" y="0"/>
          <a:ext cx="0" cy="0"/>
          <a:chOff x="0" y="0"/>
          <a:chExt cx="0" cy="0"/>
        </a:xfrm>
      </p:grpSpPr>
      <p:sp>
        <p:nvSpPr>
          <p:cNvPr id="205" name="Google Shape;205;p45"/>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6" name="Google Shape;206;p45"/>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guide id="4" pos="7248">
          <p15:clr>
            <a:srgbClr val="FBAE40"/>
          </p15:clr>
        </p15:guide>
        <p15:guide id="5" orient="horz" pos="4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01">
  <p:cSld name="Divider Slide 01">
    <p:bg>
      <p:bgPr>
        <a:solidFill>
          <a:schemeClr val="accent1"/>
        </a:solidFill>
      </p:bgPr>
    </p:bg>
    <p:spTree>
      <p:nvGrpSpPr>
        <p:cNvPr id="207" name="Shape 207"/>
        <p:cNvGrpSpPr/>
        <p:nvPr/>
      </p:nvGrpSpPr>
      <p:grpSpPr>
        <a:xfrm>
          <a:off x="0" y="0"/>
          <a:ext cx="0" cy="0"/>
          <a:chOff x="0" y="0"/>
          <a:chExt cx="0" cy="0"/>
        </a:xfrm>
      </p:grpSpPr>
      <p:sp>
        <p:nvSpPr>
          <p:cNvPr id="208" name="Google Shape;208;p47"/>
          <p:cNvSpPr txBox="1"/>
          <p:nvPr>
            <p:ph type="title"/>
          </p:nvPr>
        </p:nvSpPr>
        <p:spPr>
          <a:xfrm>
            <a:off x="4243388" y="2885809"/>
            <a:ext cx="3705225" cy="1325563"/>
          </a:xfrm>
          <a:prstGeom prst="rect">
            <a:avLst/>
          </a:prstGeom>
          <a:noFill/>
          <a:ln>
            <a:noFill/>
          </a:ln>
        </p:spPr>
        <p:txBody>
          <a:bodyPr anchorCtr="0" anchor="t" bIns="45700" lIns="91425" spcFirstLastPara="1" rIns="91425" wrap="square" tIns="45700">
            <a:noAutofit/>
          </a:bodyPr>
          <a:lstStyle>
            <a:lvl1pPr lvl="0" marR="0" rtl="0" algn="ctr">
              <a:lnSpc>
                <a:spcPct val="8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9" name="Google Shape;209;p47"/>
          <p:cNvSpPr txBox="1"/>
          <p:nvPr>
            <p:ph idx="1" type="body"/>
          </p:nvPr>
        </p:nvSpPr>
        <p:spPr>
          <a:xfrm>
            <a:off x="4243388" y="2583566"/>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04">
  <p:cSld name="Divider Slide 04">
    <p:bg>
      <p:bgPr>
        <a:solidFill>
          <a:schemeClr val="lt1"/>
        </a:solidFill>
      </p:bgPr>
    </p:bg>
    <p:spTree>
      <p:nvGrpSpPr>
        <p:cNvPr id="210" name="Shape 210"/>
        <p:cNvGrpSpPr/>
        <p:nvPr/>
      </p:nvGrpSpPr>
      <p:grpSpPr>
        <a:xfrm>
          <a:off x="0" y="0"/>
          <a:ext cx="0" cy="0"/>
          <a:chOff x="0" y="0"/>
          <a:chExt cx="0" cy="0"/>
        </a:xfrm>
      </p:grpSpPr>
      <p:sp>
        <p:nvSpPr>
          <p:cNvPr id="211" name="Google Shape;211;p59"/>
          <p:cNvSpPr/>
          <p:nvPr/>
        </p:nvSpPr>
        <p:spPr>
          <a:xfrm>
            <a:off x="0" y="0"/>
            <a:ext cx="6096000" cy="6858000"/>
          </a:xfrm>
          <a:prstGeom prst="rect">
            <a:avLst/>
          </a:prstGeom>
          <a:solidFill>
            <a:schemeClr val="accent1"/>
          </a:solidFill>
          <a:ln cap="flat" cmpd="sng" w="12700">
            <a:solidFill>
              <a:srgbClr val="0074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59"/>
          <p:cNvSpPr txBox="1"/>
          <p:nvPr>
            <p:ph type="title"/>
          </p:nvPr>
        </p:nvSpPr>
        <p:spPr>
          <a:xfrm>
            <a:off x="934403" y="5345741"/>
            <a:ext cx="3705225" cy="1325563"/>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3" name="Google Shape;213;p59"/>
          <p:cNvSpPr txBox="1"/>
          <p:nvPr>
            <p:ph idx="1" type="body"/>
          </p:nvPr>
        </p:nvSpPr>
        <p:spPr>
          <a:xfrm>
            <a:off x="934403" y="5073978"/>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1" i="0" sz="1200" u="none" cap="none" strike="noStrike">
                <a:solidFill>
                  <a:schemeClr val="dk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4" name="Google Shape;214;p59"/>
          <p:cNvSpPr/>
          <p:nvPr>
            <p:ph idx="2" type="pic"/>
          </p:nvPr>
        </p:nvSpPr>
        <p:spPr>
          <a:xfrm>
            <a:off x="6096000" y="0"/>
            <a:ext cx="6096000" cy="6858000"/>
          </a:xfrm>
          <a:prstGeom prst="rect">
            <a:avLst/>
          </a:prstGeom>
          <a:solidFill>
            <a:schemeClr val="lt2"/>
          </a:solidFill>
          <a:ln>
            <a:noFill/>
          </a:ln>
        </p:spPr>
      </p:sp>
    </p:spTree>
  </p:cSld>
  <p:clrMapOvr>
    <a:masterClrMapping/>
  </p:clrMapOvr>
  <p:extLst>
    <p:ext uri="{DCECCB84-F9BA-43D5-87BE-67443E8EF086}">
      <p15:sldGuideLst>
        <p15:guide id="1" orient="horz" pos="2160">
          <p15:clr>
            <a:srgbClr val="FBAE40"/>
          </p15:clr>
        </p15:guide>
        <p15:guide id="2" pos="6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olor 02">
  <p:cSld name="Title Slide Color 02">
    <p:bg>
      <p:bgPr>
        <a:solidFill>
          <a:schemeClr val="accent1"/>
        </a:solidFill>
      </p:bgPr>
    </p:bg>
    <p:spTree>
      <p:nvGrpSpPr>
        <p:cNvPr id="22" name="Shape 22"/>
        <p:cNvGrpSpPr/>
        <p:nvPr/>
      </p:nvGrpSpPr>
      <p:grpSpPr>
        <a:xfrm>
          <a:off x="0" y="0"/>
          <a:ext cx="0" cy="0"/>
          <a:chOff x="0" y="0"/>
          <a:chExt cx="0" cy="0"/>
        </a:xfrm>
      </p:grpSpPr>
      <p:sp>
        <p:nvSpPr>
          <p:cNvPr id="23" name="Google Shape;23;p48"/>
          <p:cNvSpPr txBox="1"/>
          <p:nvPr/>
        </p:nvSpPr>
        <p:spPr>
          <a:xfrm rot="-5400000">
            <a:off x="-885800" y="5067376"/>
            <a:ext cx="25406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accent3"/>
                </a:solidFill>
                <a:latin typeface="Calibri"/>
                <a:ea typeface="Calibri"/>
                <a:cs typeface="Calibri"/>
                <a:sym typeface="Calibri"/>
              </a:rPr>
              <a:t>TITLE OF THE DECK</a:t>
            </a:r>
            <a:endParaRPr/>
          </a:p>
        </p:txBody>
      </p:sp>
      <p:sp>
        <p:nvSpPr>
          <p:cNvPr id="24" name="Google Shape;24;p48"/>
          <p:cNvSpPr txBox="1"/>
          <p:nvPr/>
        </p:nvSpPr>
        <p:spPr>
          <a:xfrm rot="-5400000">
            <a:off x="-885800" y="1575181"/>
            <a:ext cx="2540619"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800">
                <a:solidFill>
                  <a:schemeClr val="accent3"/>
                </a:solidFill>
                <a:latin typeface="Calibri"/>
                <a:ea typeface="Calibri"/>
                <a:cs typeface="Calibri"/>
                <a:sym typeface="Calibri"/>
              </a:rPr>
              <a:t>MONTH 00, YEAR</a:t>
            </a:r>
            <a:endParaRPr/>
          </a:p>
        </p:txBody>
      </p:sp>
      <p:pic>
        <p:nvPicPr>
          <p:cNvPr id="25" name="Google Shape;25;p48"/>
          <p:cNvPicPr preferRelativeResize="0"/>
          <p:nvPr/>
        </p:nvPicPr>
        <p:blipFill rotWithShape="1">
          <a:blip r:embed="rId2">
            <a:alphaModFix/>
          </a:blip>
          <a:srcRect b="0" l="0" r="0" t="0"/>
          <a:stretch/>
        </p:blipFill>
        <p:spPr>
          <a:xfrm>
            <a:off x="4222435" y="356945"/>
            <a:ext cx="3747129" cy="1955333"/>
          </a:xfrm>
          <a:prstGeom prst="rect">
            <a:avLst/>
          </a:prstGeom>
          <a:noFill/>
          <a:ln>
            <a:noFill/>
          </a:ln>
        </p:spPr>
      </p:pic>
      <p:sp>
        <p:nvSpPr>
          <p:cNvPr id="26" name="Google Shape;26;p48"/>
          <p:cNvSpPr txBox="1"/>
          <p:nvPr>
            <p:ph type="title"/>
          </p:nvPr>
        </p:nvSpPr>
        <p:spPr>
          <a:xfrm>
            <a:off x="1020445" y="3318404"/>
            <a:ext cx="10151110" cy="1325563"/>
          </a:xfrm>
          <a:prstGeom prst="rect">
            <a:avLst/>
          </a:prstGeom>
          <a:noFill/>
          <a:ln>
            <a:noFill/>
          </a:ln>
        </p:spPr>
        <p:txBody>
          <a:bodyPr anchorCtr="0" anchor="t" bIns="45700" lIns="91425" spcFirstLastPara="1" rIns="91425" wrap="square" tIns="45700">
            <a:noAutofit/>
          </a:bodyPr>
          <a:lstStyle>
            <a:lvl1pPr lvl="0" marR="0" rtl="0" algn="ctr">
              <a:lnSpc>
                <a:spcPct val="8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8"/>
          <p:cNvSpPr txBox="1"/>
          <p:nvPr>
            <p:ph idx="1" type="body"/>
          </p:nvPr>
        </p:nvSpPr>
        <p:spPr>
          <a:xfrm>
            <a:off x="1020445" y="2997663"/>
            <a:ext cx="10151110" cy="32074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200"/>
              <a:buFont typeface="Arial"/>
              <a:buNone/>
              <a:defRPr b="1" i="0" sz="1200" u="none" cap="none" strike="noStrike">
                <a:solidFill>
                  <a:schemeClr val="dk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48"/>
          <p:cNvSpPr txBox="1"/>
          <p:nvPr>
            <p:ph idx="2" type="body"/>
          </p:nvPr>
        </p:nvSpPr>
        <p:spPr>
          <a:xfrm>
            <a:off x="1020445" y="2743663"/>
            <a:ext cx="10151110" cy="32074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close up of a logo&#10;&#10;Description automatically generated" id="29" name="Google Shape;29;p48"/>
          <p:cNvPicPr preferRelativeResize="0"/>
          <p:nvPr/>
        </p:nvPicPr>
        <p:blipFill rotWithShape="1">
          <a:blip r:embed="rId3">
            <a:alphaModFix/>
          </a:blip>
          <a:srcRect b="0" l="0" r="0" t="0"/>
          <a:stretch/>
        </p:blipFill>
        <p:spPr>
          <a:xfrm>
            <a:off x="6406850" y="5831372"/>
            <a:ext cx="1681231" cy="483354"/>
          </a:xfrm>
          <a:prstGeom prst="rect">
            <a:avLst/>
          </a:prstGeom>
          <a:noFill/>
          <a:ln>
            <a:noFill/>
          </a:ln>
        </p:spPr>
      </p:pic>
      <p:pic>
        <p:nvPicPr>
          <p:cNvPr descr="A close up of a sign&#10;&#10;Description automatically generated" id="30" name="Google Shape;30;p48"/>
          <p:cNvPicPr preferRelativeResize="0"/>
          <p:nvPr/>
        </p:nvPicPr>
        <p:blipFill rotWithShape="1">
          <a:blip r:embed="rId4">
            <a:alphaModFix/>
          </a:blip>
          <a:srcRect b="0" l="0" r="0" t="0"/>
          <a:stretch/>
        </p:blipFill>
        <p:spPr>
          <a:xfrm>
            <a:off x="4884138" y="5831372"/>
            <a:ext cx="916859" cy="507520"/>
          </a:xfrm>
          <a:prstGeom prst="rect">
            <a:avLst/>
          </a:prstGeom>
          <a:noFill/>
          <a:ln>
            <a:noFill/>
          </a:ln>
        </p:spPr>
      </p:pic>
      <p:pic>
        <p:nvPicPr>
          <p:cNvPr descr="A picture containing drawing&#10;&#10;Description automatically generated" id="31" name="Google Shape;31;p48"/>
          <p:cNvPicPr preferRelativeResize="0"/>
          <p:nvPr/>
        </p:nvPicPr>
        <p:blipFill rotWithShape="1">
          <a:blip r:embed="rId5">
            <a:alphaModFix/>
          </a:blip>
          <a:srcRect b="0" l="0" r="0" t="0"/>
          <a:stretch/>
        </p:blipFill>
        <p:spPr>
          <a:xfrm>
            <a:off x="8693934" y="5831372"/>
            <a:ext cx="1169177" cy="307883"/>
          </a:xfrm>
          <a:prstGeom prst="rect">
            <a:avLst/>
          </a:prstGeom>
          <a:noFill/>
          <a:ln>
            <a:noFill/>
          </a:ln>
        </p:spPr>
      </p:pic>
      <p:pic>
        <p:nvPicPr>
          <p:cNvPr descr="A picture containing black&#10;&#10;Description automatically generated" id="32" name="Google Shape;32;p48"/>
          <p:cNvPicPr preferRelativeResize="0"/>
          <p:nvPr/>
        </p:nvPicPr>
        <p:blipFill rotWithShape="1">
          <a:blip r:embed="rId6">
            <a:alphaModFix/>
          </a:blip>
          <a:srcRect b="0" l="0" r="0" t="0"/>
          <a:stretch/>
        </p:blipFill>
        <p:spPr>
          <a:xfrm>
            <a:off x="963863" y="5623807"/>
            <a:ext cx="1261702" cy="730151"/>
          </a:xfrm>
          <a:prstGeom prst="rect">
            <a:avLst/>
          </a:prstGeom>
          <a:noFill/>
          <a:ln>
            <a:noFill/>
          </a:ln>
        </p:spPr>
      </p:pic>
      <p:pic>
        <p:nvPicPr>
          <p:cNvPr descr="A picture containing object, clock, orange&#10;&#10;Description automatically generated" id="33" name="Google Shape;33;p48"/>
          <p:cNvPicPr preferRelativeResize="0"/>
          <p:nvPr/>
        </p:nvPicPr>
        <p:blipFill rotWithShape="1">
          <a:blip r:embed="rId7">
            <a:alphaModFix/>
          </a:blip>
          <a:srcRect b="0" l="0" r="0" t="0"/>
          <a:stretch/>
        </p:blipFill>
        <p:spPr>
          <a:xfrm>
            <a:off x="2831418" y="5831372"/>
            <a:ext cx="1446867" cy="434060"/>
          </a:xfrm>
          <a:prstGeom prst="rect">
            <a:avLst/>
          </a:prstGeom>
          <a:noFill/>
          <a:ln>
            <a:noFill/>
          </a:ln>
        </p:spPr>
      </p:pic>
      <p:pic>
        <p:nvPicPr>
          <p:cNvPr id="34" name="Google Shape;34;p48"/>
          <p:cNvPicPr preferRelativeResize="0"/>
          <p:nvPr/>
        </p:nvPicPr>
        <p:blipFill rotWithShape="1">
          <a:blip r:embed="rId8">
            <a:alphaModFix/>
          </a:blip>
          <a:srcRect b="0" l="0" r="0" t="0"/>
          <a:stretch/>
        </p:blipFill>
        <p:spPr>
          <a:xfrm>
            <a:off x="10468963" y="5714744"/>
            <a:ext cx="912520" cy="59998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IDELINES: Typorgraphy">
  <p:cSld name="GUIDELINES: Typorgraphy">
    <p:bg>
      <p:bgPr>
        <a:solidFill>
          <a:schemeClr val="lt1"/>
        </a:solidFill>
      </p:bgPr>
    </p:bg>
    <p:spTree>
      <p:nvGrpSpPr>
        <p:cNvPr id="215" name="Shape 215"/>
        <p:cNvGrpSpPr/>
        <p:nvPr/>
      </p:nvGrpSpPr>
      <p:grpSpPr>
        <a:xfrm>
          <a:off x="0" y="0"/>
          <a:ext cx="0" cy="0"/>
          <a:chOff x="0" y="0"/>
          <a:chExt cx="0" cy="0"/>
        </a:xfrm>
      </p:grpSpPr>
      <p:sp>
        <p:nvSpPr>
          <p:cNvPr id="216" name="Google Shape;216;p60"/>
          <p:cNvSpPr/>
          <p:nvPr/>
        </p:nvSpPr>
        <p:spPr>
          <a:xfrm>
            <a:off x="1896035" y="3486236"/>
            <a:ext cx="1425389" cy="79574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 name="Google Shape;217;p60"/>
          <p:cNvSpPr txBox="1"/>
          <p:nvPr>
            <p:ph type="title"/>
          </p:nvPr>
        </p:nvSpPr>
        <p:spPr>
          <a:xfrm>
            <a:off x="525736" y="6312338"/>
            <a:ext cx="10538503" cy="3955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FF0000"/>
              </a:buClr>
              <a:buSzPts val="1800"/>
              <a:buFont typeface="Arial"/>
              <a:buNone/>
              <a:defRPr b="1" i="0" sz="1800" u="none" cap="none" strike="noStrike">
                <a:solidFill>
                  <a:srgbClr val="FF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8" name="Google Shape;218;p60"/>
          <p:cNvSpPr txBox="1"/>
          <p:nvPr/>
        </p:nvSpPr>
        <p:spPr>
          <a:xfrm>
            <a:off x="525736" y="646036"/>
            <a:ext cx="10538503"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Typography</a:t>
            </a:r>
            <a:endParaRPr/>
          </a:p>
        </p:txBody>
      </p:sp>
      <p:sp>
        <p:nvSpPr>
          <p:cNvPr id="219" name="Google Shape;219;p60"/>
          <p:cNvSpPr txBox="1"/>
          <p:nvPr/>
        </p:nvSpPr>
        <p:spPr>
          <a:xfrm>
            <a:off x="525736" y="1327218"/>
            <a:ext cx="5951264"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H1 – </a:t>
            </a:r>
            <a:r>
              <a:rPr b="0" lang="en-US" sz="1000">
                <a:solidFill>
                  <a:srgbClr val="C4D0CD"/>
                </a:solidFill>
                <a:latin typeface="Arial"/>
                <a:ea typeface="Arial"/>
                <a:cs typeface="Arial"/>
                <a:sym typeface="Arial"/>
              </a:rPr>
              <a:t>Arial Bold 32pt ALL CAPS    Leading 0.8</a:t>
            </a:r>
            <a:endParaRPr/>
          </a:p>
        </p:txBody>
      </p:sp>
      <p:sp>
        <p:nvSpPr>
          <p:cNvPr id="220" name="Google Shape;220;p60"/>
          <p:cNvSpPr txBox="1"/>
          <p:nvPr/>
        </p:nvSpPr>
        <p:spPr>
          <a:xfrm>
            <a:off x="525737" y="1765812"/>
            <a:ext cx="1450981" cy="87421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3200"/>
              <a:buFont typeface="Arial"/>
              <a:buNone/>
            </a:pPr>
            <a:r>
              <a:rPr b="1" lang="en-US" sz="3200">
                <a:solidFill>
                  <a:schemeClr val="dk1"/>
                </a:solidFill>
                <a:latin typeface="Arial"/>
                <a:ea typeface="Arial"/>
                <a:cs typeface="Arial"/>
                <a:sym typeface="Arial"/>
              </a:rPr>
              <a:t>TITLE</a:t>
            </a:r>
            <a:br>
              <a:rPr b="1"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HERE</a:t>
            </a:r>
            <a:endParaRPr/>
          </a:p>
        </p:txBody>
      </p:sp>
      <p:sp>
        <p:nvSpPr>
          <p:cNvPr id="221" name="Google Shape;221;p60"/>
          <p:cNvSpPr txBox="1"/>
          <p:nvPr/>
        </p:nvSpPr>
        <p:spPr>
          <a:xfrm>
            <a:off x="560428" y="3518924"/>
            <a:ext cx="1156446" cy="6538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Arial"/>
                <a:ea typeface="Arial"/>
                <a:cs typeface="Arial"/>
                <a:sym typeface="Arial"/>
              </a:rPr>
              <a:t>TITLE</a:t>
            </a:r>
            <a:endParaRPr/>
          </a:p>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Arial"/>
                <a:ea typeface="Arial"/>
                <a:cs typeface="Arial"/>
                <a:sym typeface="Arial"/>
              </a:rPr>
              <a:t>HERE</a:t>
            </a:r>
            <a:endParaRPr/>
          </a:p>
        </p:txBody>
      </p:sp>
      <p:sp>
        <p:nvSpPr>
          <p:cNvPr id="222" name="Google Shape;222;p60"/>
          <p:cNvSpPr txBox="1"/>
          <p:nvPr/>
        </p:nvSpPr>
        <p:spPr>
          <a:xfrm>
            <a:off x="525737" y="3166608"/>
            <a:ext cx="3615958"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H2 – </a:t>
            </a:r>
            <a:r>
              <a:rPr b="0" lang="en-US" sz="1000">
                <a:solidFill>
                  <a:srgbClr val="C4D0CD"/>
                </a:solidFill>
                <a:latin typeface="Arial"/>
                <a:ea typeface="Arial"/>
                <a:cs typeface="Arial"/>
                <a:sym typeface="Arial"/>
              </a:rPr>
              <a:t>Arial Regular 24pt ALL CAPS    Leading 0.9</a:t>
            </a:r>
            <a:endParaRPr/>
          </a:p>
        </p:txBody>
      </p:sp>
      <p:sp>
        <p:nvSpPr>
          <p:cNvPr id="223" name="Google Shape;223;p60"/>
          <p:cNvSpPr txBox="1"/>
          <p:nvPr/>
        </p:nvSpPr>
        <p:spPr>
          <a:xfrm>
            <a:off x="599441" y="4875158"/>
            <a:ext cx="1377277" cy="338796"/>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5"/>
              </a:buClr>
              <a:buSzPts val="1200"/>
              <a:buFont typeface="Arial Black"/>
              <a:buNone/>
            </a:pPr>
            <a:r>
              <a:rPr b="1" i="0" lang="en-US" sz="1200">
                <a:solidFill>
                  <a:schemeClr val="accent5"/>
                </a:solidFill>
                <a:latin typeface="Arial Black"/>
                <a:ea typeface="Arial Black"/>
                <a:cs typeface="Arial Black"/>
                <a:sym typeface="Arial Black"/>
              </a:rPr>
              <a:t>SUBTITLE TEXT HERE</a:t>
            </a:r>
            <a:endParaRPr/>
          </a:p>
        </p:txBody>
      </p:sp>
      <p:sp>
        <p:nvSpPr>
          <p:cNvPr id="224" name="Google Shape;224;p60"/>
          <p:cNvSpPr txBox="1"/>
          <p:nvPr/>
        </p:nvSpPr>
        <p:spPr>
          <a:xfrm>
            <a:off x="525737" y="4534400"/>
            <a:ext cx="3965446"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H3 – </a:t>
            </a:r>
            <a:r>
              <a:rPr b="0" lang="en-US" sz="1000">
                <a:solidFill>
                  <a:srgbClr val="C4D0CD"/>
                </a:solidFill>
                <a:latin typeface="Arial"/>
                <a:ea typeface="Arial"/>
                <a:cs typeface="Arial"/>
                <a:sym typeface="Arial"/>
              </a:rPr>
              <a:t>Arial Black  12pt ALL CAPS Leading 0.8</a:t>
            </a:r>
            <a:endParaRPr/>
          </a:p>
        </p:txBody>
      </p:sp>
      <p:sp>
        <p:nvSpPr>
          <p:cNvPr id="225" name="Google Shape;225;p60"/>
          <p:cNvSpPr txBox="1"/>
          <p:nvPr/>
        </p:nvSpPr>
        <p:spPr>
          <a:xfrm>
            <a:off x="596669" y="5679679"/>
            <a:ext cx="263605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dk1"/>
                </a:solidFill>
                <a:latin typeface="Arial"/>
                <a:ea typeface="Arial"/>
                <a:cs typeface="Arial"/>
                <a:sym typeface="Arial"/>
              </a:rPr>
              <a:t>TITLE</a:t>
            </a:r>
            <a:r>
              <a:rPr b="1" lang="en-US" sz="1100">
                <a:solidFill>
                  <a:schemeClr val="dk1"/>
                </a:solidFill>
                <a:latin typeface="Arial"/>
                <a:ea typeface="Arial"/>
                <a:cs typeface="Arial"/>
                <a:sym typeface="Arial"/>
              </a:rPr>
              <a:t> HERE</a:t>
            </a:r>
            <a:endParaRPr b="1" sz="1100">
              <a:solidFill>
                <a:schemeClr val="dk1"/>
              </a:solidFill>
              <a:latin typeface="Arial"/>
              <a:ea typeface="Arial"/>
              <a:cs typeface="Arial"/>
              <a:sym typeface="Arial"/>
            </a:endParaRPr>
          </a:p>
        </p:txBody>
      </p:sp>
      <p:sp>
        <p:nvSpPr>
          <p:cNvPr id="226" name="Google Shape;226;p60"/>
          <p:cNvSpPr txBox="1"/>
          <p:nvPr/>
        </p:nvSpPr>
        <p:spPr>
          <a:xfrm>
            <a:off x="525737" y="5439011"/>
            <a:ext cx="3965446"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H4 – </a:t>
            </a:r>
            <a:r>
              <a:rPr b="0" lang="en-US" sz="1000">
                <a:solidFill>
                  <a:srgbClr val="C4D0CD"/>
                </a:solidFill>
                <a:latin typeface="Arial"/>
                <a:ea typeface="Arial"/>
                <a:cs typeface="Arial"/>
                <a:sym typeface="Arial"/>
              </a:rPr>
              <a:t>Arial Bold AL</a:t>
            </a:r>
            <a:r>
              <a:rPr b="0" lang="en-US" sz="1000">
                <a:solidFill>
                  <a:srgbClr val="C4D0CD"/>
                </a:solidFill>
                <a:latin typeface="Arial"/>
                <a:ea typeface="Arial"/>
                <a:cs typeface="Arial"/>
                <a:sym typeface="Arial"/>
              </a:rPr>
              <a:t>L CAPS </a:t>
            </a:r>
            <a:r>
              <a:rPr b="0" lang="en-US" sz="1000">
                <a:solidFill>
                  <a:srgbClr val="C4D0CD"/>
                </a:solidFill>
                <a:latin typeface="Arial"/>
                <a:ea typeface="Arial"/>
                <a:cs typeface="Arial"/>
                <a:sym typeface="Arial"/>
              </a:rPr>
              <a:t>11pt </a:t>
            </a:r>
            <a:r>
              <a:rPr b="0" lang="en-US" sz="1000">
                <a:solidFill>
                  <a:srgbClr val="C4D0CD"/>
                </a:solidFill>
                <a:latin typeface="Arial"/>
                <a:ea typeface="Arial"/>
                <a:cs typeface="Arial"/>
                <a:sym typeface="Arial"/>
              </a:rPr>
              <a:t>   </a:t>
            </a:r>
            <a:r>
              <a:rPr b="0" lang="en-US" sz="1000">
                <a:solidFill>
                  <a:srgbClr val="C4D0CD"/>
                </a:solidFill>
                <a:latin typeface="Arial"/>
                <a:ea typeface="Arial"/>
                <a:cs typeface="Arial"/>
                <a:sym typeface="Arial"/>
              </a:rPr>
              <a:t>Leading 0.9</a:t>
            </a:r>
            <a:endParaRPr/>
          </a:p>
        </p:txBody>
      </p:sp>
      <p:sp>
        <p:nvSpPr>
          <p:cNvPr id="227" name="Google Shape;227;p60"/>
          <p:cNvSpPr txBox="1"/>
          <p:nvPr/>
        </p:nvSpPr>
        <p:spPr>
          <a:xfrm>
            <a:off x="5294008" y="1327218"/>
            <a:ext cx="5951264"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BODY</a:t>
            </a:r>
            <a:r>
              <a:rPr b="1" lang="en-US" sz="1000">
                <a:solidFill>
                  <a:srgbClr val="C4D0CD"/>
                </a:solidFill>
                <a:latin typeface="Arial"/>
                <a:ea typeface="Arial"/>
                <a:cs typeface="Arial"/>
                <a:sym typeface="Arial"/>
              </a:rPr>
              <a:t> TEXT 1</a:t>
            </a:r>
            <a:r>
              <a:rPr b="1" lang="en-US" sz="1000">
                <a:solidFill>
                  <a:srgbClr val="C4D0CD"/>
                </a:solidFill>
                <a:latin typeface="Arial"/>
                <a:ea typeface="Arial"/>
                <a:cs typeface="Arial"/>
                <a:sym typeface="Arial"/>
              </a:rPr>
              <a:t> – </a:t>
            </a:r>
            <a:r>
              <a:rPr b="0" lang="en-US" sz="1000">
                <a:solidFill>
                  <a:srgbClr val="C4D0CD"/>
                </a:solidFill>
                <a:latin typeface="Arial"/>
                <a:ea typeface="Arial"/>
                <a:cs typeface="Arial"/>
                <a:sym typeface="Arial"/>
              </a:rPr>
              <a:t>Calibri 14pt Sentence</a:t>
            </a:r>
            <a:r>
              <a:rPr b="0" lang="en-US" sz="1000">
                <a:solidFill>
                  <a:srgbClr val="C4D0CD"/>
                </a:solidFill>
                <a:latin typeface="Arial"/>
                <a:ea typeface="Arial"/>
                <a:cs typeface="Arial"/>
                <a:sym typeface="Arial"/>
              </a:rPr>
              <a:t> Case   </a:t>
            </a:r>
            <a:r>
              <a:rPr b="0" lang="en-US" sz="1000">
                <a:solidFill>
                  <a:srgbClr val="C4D0CD"/>
                </a:solidFill>
                <a:latin typeface="Arial"/>
                <a:ea typeface="Arial"/>
                <a:cs typeface="Arial"/>
                <a:sym typeface="Arial"/>
              </a:rPr>
              <a:t>Leading .9 Color: Gray</a:t>
            </a:r>
            <a:endParaRPr/>
          </a:p>
        </p:txBody>
      </p:sp>
      <p:sp>
        <p:nvSpPr>
          <p:cNvPr id="228" name="Google Shape;228;p60"/>
          <p:cNvSpPr txBox="1"/>
          <p:nvPr/>
        </p:nvSpPr>
        <p:spPr>
          <a:xfrm>
            <a:off x="5294008" y="4752903"/>
            <a:ext cx="5951264"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QUOTE</a:t>
            </a:r>
            <a:r>
              <a:rPr b="1" lang="en-US" sz="1000">
                <a:solidFill>
                  <a:srgbClr val="C4D0CD"/>
                </a:solidFill>
                <a:latin typeface="Arial"/>
                <a:ea typeface="Arial"/>
                <a:cs typeface="Arial"/>
                <a:sym typeface="Arial"/>
              </a:rPr>
              <a:t> TEXT </a:t>
            </a:r>
            <a:r>
              <a:rPr b="1" lang="en-US" sz="1000">
                <a:solidFill>
                  <a:srgbClr val="C4D0CD"/>
                </a:solidFill>
                <a:latin typeface="Arial"/>
                <a:ea typeface="Arial"/>
                <a:cs typeface="Arial"/>
                <a:sym typeface="Arial"/>
              </a:rPr>
              <a:t> – </a:t>
            </a:r>
            <a:r>
              <a:rPr b="0" lang="en-US" sz="1000">
                <a:solidFill>
                  <a:srgbClr val="C4D0CD"/>
                </a:solidFill>
                <a:latin typeface="Arial"/>
                <a:ea typeface="Arial"/>
                <a:cs typeface="Arial"/>
                <a:sym typeface="Arial"/>
              </a:rPr>
              <a:t>Arial 18pt </a:t>
            </a:r>
            <a:r>
              <a:rPr b="0" lang="en-US" sz="1000">
                <a:solidFill>
                  <a:srgbClr val="C4D0CD"/>
                </a:solidFill>
                <a:latin typeface="Arial"/>
                <a:ea typeface="Arial"/>
                <a:cs typeface="Arial"/>
                <a:sym typeface="Arial"/>
              </a:rPr>
              <a:t> Sentence Case    </a:t>
            </a:r>
            <a:r>
              <a:rPr b="0" lang="en-US" sz="1000">
                <a:solidFill>
                  <a:srgbClr val="C4D0CD"/>
                </a:solidFill>
                <a:latin typeface="Arial"/>
                <a:ea typeface="Arial"/>
                <a:cs typeface="Arial"/>
                <a:sym typeface="Arial"/>
              </a:rPr>
              <a:t>Leading 1.0 (Color can vary)</a:t>
            </a:r>
            <a:endParaRPr/>
          </a:p>
        </p:txBody>
      </p:sp>
      <p:sp>
        <p:nvSpPr>
          <p:cNvPr id="229" name="Google Shape;229;p60"/>
          <p:cNvSpPr/>
          <p:nvPr/>
        </p:nvSpPr>
        <p:spPr>
          <a:xfrm>
            <a:off x="2138082" y="1672327"/>
            <a:ext cx="1570509" cy="9464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60"/>
          <p:cNvSpPr txBox="1"/>
          <p:nvPr/>
        </p:nvSpPr>
        <p:spPr>
          <a:xfrm>
            <a:off x="2217269" y="1765812"/>
            <a:ext cx="1450981" cy="87421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3200"/>
              <a:buFont typeface="Arial"/>
              <a:buNone/>
            </a:pPr>
            <a:r>
              <a:rPr b="1" lang="en-US" sz="3200">
                <a:solidFill>
                  <a:schemeClr val="lt1"/>
                </a:solidFill>
                <a:latin typeface="Arial"/>
                <a:ea typeface="Arial"/>
                <a:cs typeface="Arial"/>
                <a:sym typeface="Arial"/>
              </a:rPr>
              <a:t>TITLE</a:t>
            </a:r>
            <a:br>
              <a:rPr b="1" lang="en-US" sz="3200">
                <a:solidFill>
                  <a:schemeClr val="lt1"/>
                </a:solidFill>
                <a:latin typeface="Arial"/>
                <a:ea typeface="Arial"/>
                <a:cs typeface="Arial"/>
                <a:sym typeface="Arial"/>
              </a:rPr>
            </a:br>
            <a:r>
              <a:rPr b="1" lang="en-US" sz="3200">
                <a:solidFill>
                  <a:schemeClr val="lt1"/>
                </a:solidFill>
                <a:latin typeface="Arial"/>
                <a:ea typeface="Arial"/>
                <a:cs typeface="Arial"/>
                <a:sym typeface="Arial"/>
              </a:rPr>
              <a:t>HERE</a:t>
            </a:r>
            <a:endParaRPr/>
          </a:p>
        </p:txBody>
      </p:sp>
      <p:sp>
        <p:nvSpPr>
          <p:cNvPr id="231" name="Google Shape;231;p60"/>
          <p:cNvSpPr txBox="1"/>
          <p:nvPr/>
        </p:nvSpPr>
        <p:spPr>
          <a:xfrm>
            <a:off x="525736" y="2658477"/>
            <a:ext cx="1329958"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D8990"/>
              </a:buClr>
              <a:buSzPts val="1000"/>
              <a:buFont typeface="Arial"/>
              <a:buNone/>
            </a:pPr>
            <a:r>
              <a:rPr b="1" lang="en-US" sz="1000">
                <a:solidFill>
                  <a:srgbClr val="5D8990"/>
                </a:solidFill>
                <a:latin typeface="Arial"/>
                <a:ea typeface="Arial"/>
                <a:cs typeface="Arial"/>
                <a:sym typeface="Arial"/>
              </a:rPr>
              <a:t>Dark Blue on White BG</a:t>
            </a:r>
            <a:endParaRPr b="0" sz="1000">
              <a:solidFill>
                <a:srgbClr val="5D8990"/>
              </a:solidFill>
              <a:latin typeface="Arial"/>
              <a:ea typeface="Arial"/>
              <a:cs typeface="Arial"/>
              <a:sym typeface="Arial"/>
            </a:endParaRPr>
          </a:p>
        </p:txBody>
      </p:sp>
      <p:sp>
        <p:nvSpPr>
          <p:cNvPr id="232" name="Google Shape;232;p60"/>
          <p:cNvSpPr txBox="1"/>
          <p:nvPr/>
        </p:nvSpPr>
        <p:spPr>
          <a:xfrm>
            <a:off x="2099042" y="2658477"/>
            <a:ext cx="1329958"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D8990"/>
              </a:buClr>
              <a:buSzPts val="1000"/>
              <a:buFont typeface="Arial"/>
              <a:buNone/>
            </a:pPr>
            <a:r>
              <a:rPr b="1" lang="en-US" sz="1000">
                <a:solidFill>
                  <a:srgbClr val="5D8990"/>
                </a:solidFill>
                <a:latin typeface="Arial"/>
                <a:ea typeface="Arial"/>
                <a:cs typeface="Arial"/>
                <a:sym typeface="Arial"/>
              </a:rPr>
              <a:t>White on </a:t>
            </a:r>
            <a:endParaRPr/>
          </a:p>
          <a:p>
            <a:pPr indent="0" lvl="0" marL="0" marR="0" rtl="0" algn="l">
              <a:lnSpc>
                <a:spcPct val="90000"/>
              </a:lnSpc>
              <a:spcBef>
                <a:spcPts val="0"/>
              </a:spcBef>
              <a:spcAft>
                <a:spcPts val="0"/>
              </a:spcAft>
              <a:buClr>
                <a:srgbClr val="5D8990"/>
              </a:buClr>
              <a:buSzPts val="1000"/>
              <a:buFont typeface="Arial"/>
              <a:buNone/>
            </a:pPr>
            <a:r>
              <a:rPr b="1" lang="en-US" sz="1000">
                <a:solidFill>
                  <a:srgbClr val="5D8990"/>
                </a:solidFill>
                <a:latin typeface="Arial"/>
                <a:ea typeface="Arial"/>
                <a:cs typeface="Arial"/>
                <a:sym typeface="Arial"/>
              </a:rPr>
              <a:t>Color BG</a:t>
            </a:r>
            <a:endParaRPr b="0" sz="1000">
              <a:solidFill>
                <a:srgbClr val="5D8990"/>
              </a:solidFill>
              <a:latin typeface="Arial"/>
              <a:ea typeface="Arial"/>
              <a:cs typeface="Arial"/>
              <a:sym typeface="Arial"/>
            </a:endParaRPr>
          </a:p>
        </p:txBody>
      </p:sp>
      <p:sp>
        <p:nvSpPr>
          <p:cNvPr id="233" name="Google Shape;233;p60"/>
          <p:cNvSpPr txBox="1"/>
          <p:nvPr/>
        </p:nvSpPr>
        <p:spPr>
          <a:xfrm>
            <a:off x="1944147" y="4875158"/>
            <a:ext cx="1377277" cy="338796"/>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1200"/>
              <a:buFont typeface="Arial Black"/>
              <a:buNone/>
            </a:pPr>
            <a:r>
              <a:rPr b="1" i="0" lang="en-US" sz="1200">
                <a:solidFill>
                  <a:schemeClr val="accent1"/>
                </a:solidFill>
                <a:latin typeface="Arial Black"/>
                <a:ea typeface="Arial Black"/>
                <a:cs typeface="Arial Black"/>
                <a:sym typeface="Arial Black"/>
              </a:rPr>
              <a:t>SUBTITLE TEXT HERE</a:t>
            </a:r>
            <a:endParaRPr/>
          </a:p>
        </p:txBody>
      </p:sp>
      <p:sp>
        <p:nvSpPr>
          <p:cNvPr id="234" name="Google Shape;234;p60"/>
          <p:cNvSpPr txBox="1"/>
          <p:nvPr/>
        </p:nvSpPr>
        <p:spPr>
          <a:xfrm>
            <a:off x="5697135" y="5212696"/>
            <a:ext cx="51450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Arial"/>
                <a:ea typeface="Arial"/>
                <a:cs typeface="Arial"/>
                <a:sym typeface="Arial"/>
              </a:rPr>
              <a:t>350 million youth are not connected to education, training or formal jobs</a:t>
            </a:r>
            <a:endParaRPr/>
          </a:p>
        </p:txBody>
      </p:sp>
      <p:cxnSp>
        <p:nvCxnSpPr>
          <p:cNvPr id="235" name="Google Shape;235;p60"/>
          <p:cNvCxnSpPr/>
          <p:nvPr/>
        </p:nvCxnSpPr>
        <p:spPr>
          <a:xfrm>
            <a:off x="5362171" y="6059816"/>
            <a:ext cx="5883101" cy="0"/>
          </a:xfrm>
          <a:prstGeom prst="straightConnector1">
            <a:avLst/>
          </a:prstGeom>
          <a:noFill/>
          <a:ln cap="flat" cmpd="sng" w="12700">
            <a:solidFill>
              <a:schemeClr val="accent3"/>
            </a:solidFill>
            <a:prstDash val="dot"/>
            <a:miter lim="800000"/>
            <a:headEnd len="sm" w="sm" type="none"/>
            <a:tailEnd len="sm" w="sm" type="none"/>
          </a:ln>
        </p:spPr>
      </p:cxnSp>
      <p:cxnSp>
        <p:nvCxnSpPr>
          <p:cNvPr id="236" name="Google Shape;236;p60"/>
          <p:cNvCxnSpPr/>
          <p:nvPr/>
        </p:nvCxnSpPr>
        <p:spPr>
          <a:xfrm>
            <a:off x="5362171" y="5037839"/>
            <a:ext cx="5883101" cy="0"/>
          </a:xfrm>
          <a:prstGeom prst="straightConnector1">
            <a:avLst/>
          </a:prstGeom>
          <a:noFill/>
          <a:ln cap="flat" cmpd="sng" w="12700">
            <a:solidFill>
              <a:schemeClr val="accent3"/>
            </a:solidFill>
            <a:prstDash val="dot"/>
            <a:miter lim="800000"/>
            <a:headEnd len="sm" w="sm" type="none"/>
            <a:tailEnd len="sm" w="sm" type="none"/>
          </a:ln>
        </p:spPr>
      </p:cxnSp>
      <p:sp>
        <p:nvSpPr>
          <p:cNvPr id="237" name="Google Shape;237;p60"/>
          <p:cNvSpPr txBox="1"/>
          <p:nvPr/>
        </p:nvSpPr>
        <p:spPr>
          <a:xfrm>
            <a:off x="1972369" y="3532371"/>
            <a:ext cx="1093560" cy="6538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TITLE</a:t>
            </a:r>
            <a:endParaRPr/>
          </a:p>
          <a:p>
            <a:pPr indent="0" lvl="0" marL="0" marR="0" rtl="0" algn="l">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HERE</a:t>
            </a:r>
            <a:endParaRPr/>
          </a:p>
        </p:txBody>
      </p:sp>
      <p:sp>
        <p:nvSpPr>
          <p:cNvPr id="238" name="Google Shape;238;p60"/>
          <p:cNvSpPr txBox="1"/>
          <p:nvPr>
            <p:ph idx="1" type="body"/>
          </p:nvPr>
        </p:nvSpPr>
        <p:spPr>
          <a:xfrm>
            <a:off x="5362171" y="1677396"/>
            <a:ext cx="4844147" cy="8953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9" name="Google Shape;239;p60"/>
          <p:cNvSpPr txBox="1"/>
          <p:nvPr/>
        </p:nvSpPr>
        <p:spPr>
          <a:xfrm>
            <a:off x="5294008" y="2725712"/>
            <a:ext cx="5951264"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BULLET</a:t>
            </a:r>
            <a:r>
              <a:rPr b="1" lang="en-US" sz="1000">
                <a:solidFill>
                  <a:srgbClr val="C4D0CD"/>
                </a:solidFill>
                <a:latin typeface="Arial"/>
                <a:ea typeface="Arial"/>
                <a:cs typeface="Arial"/>
                <a:sym typeface="Arial"/>
              </a:rPr>
              <a:t> TEXT 1</a:t>
            </a:r>
            <a:r>
              <a:rPr b="1" lang="en-US" sz="1000">
                <a:solidFill>
                  <a:srgbClr val="C4D0CD"/>
                </a:solidFill>
                <a:latin typeface="Arial"/>
                <a:ea typeface="Arial"/>
                <a:cs typeface="Arial"/>
                <a:sym typeface="Arial"/>
              </a:rPr>
              <a:t> – Large and Small (Bullet colors can vary)</a:t>
            </a:r>
            <a:endParaRPr b="0" sz="1000">
              <a:solidFill>
                <a:srgbClr val="C4D0CD"/>
              </a:solidFill>
              <a:latin typeface="Arial"/>
              <a:ea typeface="Arial"/>
              <a:cs typeface="Arial"/>
              <a:sym typeface="Arial"/>
            </a:endParaRPr>
          </a:p>
        </p:txBody>
      </p:sp>
      <p:sp>
        <p:nvSpPr>
          <p:cNvPr id="240" name="Google Shape;240;p60"/>
          <p:cNvSpPr txBox="1"/>
          <p:nvPr>
            <p:ph idx="2" type="body"/>
          </p:nvPr>
        </p:nvSpPr>
        <p:spPr>
          <a:xfrm>
            <a:off x="5362171" y="3176740"/>
            <a:ext cx="1869672" cy="82049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1"/>
              </a:buClr>
              <a:buSzPts val="1800"/>
              <a:buFont typeface="Arial"/>
              <a:buChar char="•"/>
              <a:defRPr b="0" i="0" sz="18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1" name="Google Shape;241;p60"/>
          <p:cNvSpPr txBox="1"/>
          <p:nvPr/>
        </p:nvSpPr>
        <p:spPr>
          <a:xfrm>
            <a:off x="7776310" y="3176740"/>
            <a:ext cx="2922932" cy="938719"/>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accent1"/>
              </a:buClr>
              <a:buSzPts val="1100"/>
              <a:buFont typeface="Arial"/>
              <a:buChar char="•"/>
            </a:pPr>
            <a:r>
              <a:rPr lang="en-US" sz="1100">
                <a:solidFill>
                  <a:srgbClr val="3B3B3B"/>
                </a:solidFill>
                <a:latin typeface="Arial"/>
                <a:ea typeface="Arial"/>
                <a:cs typeface="Arial"/>
                <a:sym typeface="Arial"/>
              </a:rPr>
              <a:t>“Peak youth” -1.8 billion strong global youth population (and growing!) </a:t>
            </a:r>
            <a:endParaRPr/>
          </a:p>
          <a:p>
            <a:pPr indent="-171450" lvl="0" marL="171450" marR="0" rtl="0" algn="l">
              <a:spcBef>
                <a:spcPts val="0"/>
              </a:spcBef>
              <a:spcAft>
                <a:spcPts val="0"/>
              </a:spcAft>
              <a:buClr>
                <a:schemeClr val="accent1"/>
              </a:buClr>
              <a:buSzPts val="1100"/>
              <a:buFont typeface="Arial"/>
              <a:buChar char="•"/>
            </a:pPr>
            <a:r>
              <a:rPr lang="en-US" sz="1100">
                <a:solidFill>
                  <a:srgbClr val="3B3B3B"/>
                </a:solidFill>
                <a:latin typeface="Arial"/>
                <a:ea typeface="Arial"/>
                <a:cs typeface="Arial"/>
                <a:sym typeface="Arial"/>
              </a:rPr>
              <a:t>70 million youth are unemployed </a:t>
            </a:r>
            <a:endParaRPr/>
          </a:p>
          <a:p>
            <a:pPr indent="0" lvl="0" marL="0" marR="0" rtl="0" algn="l">
              <a:spcBef>
                <a:spcPts val="0"/>
              </a:spcBef>
              <a:spcAft>
                <a:spcPts val="0"/>
              </a:spcAft>
              <a:buClr>
                <a:schemeClr val="accent1"/>
              </a:buClr>
              <a:buSzPts val="1100"/>
              <a:buFont typeface="Arial"/>
              <a:buNone/>
            </a:pPr>
            <a:r>
              <a:t/>
            </a:r>
            <a:endParaRPr sz="1100">
              <a:solidFill>
                <a:srgbClr val="3B3B3B"/>
              </a:solidFill>
              <a:latin typeface="Arial"/>
              <a:ea typeface="Arial"/>
              <a:cs typeface="Arial"/>
              <a:sym typeface="Arial"/>
            </a:endParaRPr>
          </a:p>
          <a:p>
            <a:pPr indent="0" lvl="0" marL="0" marR="0" rtl="0" algn="l">
              <a:spcBef>
                <a:spcPts val="0"/>
              </a:spcBef>
              <a:spcAft>
                <a:spcPts val="0"/>
              </a:spcAft>
              <a:buNone/>
            </a:pPr>
            <a:r>
              <a:t/>
            </a:r>
            <a:endParaRPr sz="1100">
              <a:solidFill>
                <a:srgbClr val="3B3B3B"/>
              </a:solidFill>
              <a:latin typeface="Arial"/>
              <a:ea typeface="Arial"/>
              <a:cs typeface="Arial"/>
              <a:sym typeface="Arial"/>
            </a:endParaRPr>
          </a:p>
        </p:txBody>
      </p:sp>
      <p:sp>
        <p:nvSpPr>
          <p:cNvPr id="242" name="Google Shape;242;p60"/>
          <p:cNvSpPr/>
          <p:nvPr/>
        </p:nvSpPr>
        <p:spPr>
          <a:xfrm>
            <a:off x="5294008" y="4056965"/>
            <a:ext cx="184217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000">
                <a:solidFill>
                  <a:srgbClr val="C4D0CD"/>
                </a:solidFill>
                <a:latin typeface="Arial"/>
                <a:ea typeface="Arial"/>
                <a:cs typeface="Arial"/>
                <a:sym typeface="Arial"/>
              </a:rPr>
              <a:t>Calibri 18pt Sentence</a:t>
            </a:r>
            <a:r>
              <a:rPr b="0" lang="en-US" sz="1000">
                <a:solidFill>
                  <a:srgbClr val="C4D0CD"/>
                </a:solidFill>
                <a:latin typeface="Arial"/>
                <a:ea typeface="Arial"/>
                <a:cs typeface="Arial"/>
                <a:sym typeface="Arial"/>
              </a:rPr>
              <a:t> Case   </a:t>
            </a:r>
            <a:endParaRPr/>
          </a:p>
          <a:p>
            <a:pPr indent="0" lvl="0" marL="0" marR="0" rtl="0" algn="l">
              <a:spcBef>
                <a:spcPts val="0"/>
              </a:spcBef>
              <a:spcAft>
                <a:spcPts val="0"/>
              </a:spcAft>
              <a:buNone/>
            </a:pPr>
            <a:r>
              <a:rPr b="0" lang="en-US" sz="1000">
                <a:solidFill>
                  <a:srgbClr val="C4D0CD"/>
                </a:solidFill>
                <a:latin typeface="Arial"/>
                <a:ea typeface="Arial"/>
                <a:cs typeface="Arial"/>
                <a:sym typeface="Arial"/>
              </a:rPr>
              <a:t>Line Spacing 10, Color: Gray</a:t>
            </a:r>
            <a:endParaRPr sz="1000">
              <a:solidFill>
                <a:srgbClr val="C4D0CD"/>
              </a:solidFill>
              <a:latin typeface="Arial"/>
              <a:ea typeface="Arial"/>
              <a:cs typeface="Arial"/>
              <a:sym typeface="Arial"/>
            </a:endParaRPr>
          </a:p>
        </p:txBody>
      </p:sp>
      <p:sp>
        <p:nvSpPr>
          <p:cNvPr id="243" name="Google Shape;243;p60"/>
          <p:cNvSpPr/>
          <p:nvPr/>
        </p:nvSpPr>
        <p:spPr>
          <a:xfrm>
            <a:off x="8104442" y="4056965"/>
            <a:ext cx="184217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000">
                <a:solidFill>
                  <a:srgbClr val="C4D0CD"/>
                </a:solidFill>
                <a:latin typeface="Arial"/>
                <a:ea typeface="Arial"/>
                <a:cs typeface="Arial"/>
                <a:sym typeface="Arial"/>
              </a:rPr>
              <a:t>Calibri 11pt Sentence</a:t>
            </a:r>
            <a:r>
              <a:rPr b="0" lang="en-US" sz="1000">
                <a:solidFill>
                  <a:srgbClr val="C4D0CD"/>
                </a:solidFill>
                <a:latin typeface="Arial"/>
                <a:ea typeface="Arial"/>
                <a:cs typeface="Arial"/>
                <a:sym typeface="Arial"/>
              </a:rPr>
              <a:t> Case   </a:t>
            </a:r>
            <a:endParaRPr/>
          </a:p>
          <a:p>
            <a:pPr indent="0" lvl="0" marL="0" marR="0" rtl="0" algn="l">
              <a:spcBef>
                <a:spcPts val="0"/>
              </a:spcBef>
              <a:spcAft>
                <a:spcPts val="0"/>
              </a:spcAft>
              <a:buNone/>
            </a:pPr>
            <a:r>
              <a:rPr b="0" lang="en-US" sz="1000">
                <a:solidFill>
                  <a:srgbClr val="C4D0CD"/>
                </a:solidFill>
                <a:latin typeface="Arial"/>
                <a:ea typeface="Arial"/>
                <a:cs typeface="Arial"/>
                <a:sym typeface="Arial"/>
              </a:rPr>
              <a:t>Line Spacing 1, Color: Gray</a:t>
            </a:r>
            <a:endParaRPr sz="1000">
              <a:solidFill>
                <a:srgbClr val="C4D0CD"/>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GUIDELINES: GRAPHIC LIBRARY">
  <p:cSld name="2_GUIDELINES: GRAPHIC LIBRARY">
    <p:bg>
      <p:bgPr>
        <a:solidFill>
          <a:schemeClr val="lt1"/>
        </a:solidFill>
      </p:bgPr>
    </p:bg>
    <p:spTree>
      <p:nvGrpSpPr>
        <p:cNvPr id="244" name="Shape 244"/>
        <p:cNvGrpSpPr/>
        <p:nvPr/>
      </p:nvGrpSpPr>
      <p:grpSpPr>
        <a:xfrm>
          <a:off x="0" y="0"/>
          <a:ext cx="0" cy="0"/>
          <a:chOff x="0" y="0"/>
          <a:chExt cx="0" cy="0"/>
        </a:xfrm>
      </p:grpSpPr>
      <p:sp>
        <p:nvSpPr>
          <p:cNvPr id="245" name="Google Shape;245;p61"/>
          <p:cNvSpPr txBox="1"/>
          <p:nvPr>
            <p:ph type="title"/>
          </p:nvPr>
        </p:nvSpPr>
        <p:spPr>
          <a:xfrm>
            <a:off x="525736" y="6312338"/>
            <a:ext cx="10538503" cy="3955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FF0000"/>
              </a:buClr>
              <a:buSzPts val="1800"/>
              <a:buFont typeface="Arial"/>
              <a:buNone/>
              <a:defRPr b="1" i="0" sz="1800" u="none" cap="none" strike="noStrike">
                <a:solidFill>
                  <a:srgbClr val="FF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6" name="Google Shape;246;p61"/>
          <p:cNvSpPr txBox="1"/>
          <p:nvPr/>
        </p:nvSpPr>
        <p:spPr>
          <a:xfrm>
            <a:off x="525736" y="646036"/>
            <a:ext cx="10538503"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Graphic Library</a:t>
            </a:r>
            <a:endParaRPr/>
          </a:p>
        </p:txBody>
      </p:sp>
      <p:sp>
        <p:nvSpPr>
          <p:cNvPr id="247" name="Google Shape;247;p61"/>
          <p:cNvSpPr txBox="1"/>
          <p:nvPr/>
        </p:nvSpPr>
        <p:spPr>
          <a:xfrm>
            <a:off x="525737" y="1327218"/>
            <a:ext cx="1171446"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2BEC3"/>
              </a:buClr>
              <a:buSzPts val="1600"/>
              <a:buFont typeface="Arial"/>
              <a:buNone/>
            </a:pPr>
            <a:r>
              <a:rPr b="0" lang="en-US" sz="1600">
                <a:solidFill>
                  <a:srgbClr val="A2BEC3"/>
                </a:solidFill>
                <a:latin typeface="Arial"/>
                <a:ea typeface="Arial"/>
                <a:cs typeface="Arial"/>
                <a:sym typeface="Arial"/>
              </a:rPr>
              <a:t>Icons</a:t>
            </a:r>
            <a:endParaRPr/>
          </a:p>
        </p:txBody>
      </p:sp>
      <p:sp>
        <p:nvSpPr>
          <p:cNvPr id="248" name="Google Shape;248;p61"/>
          <p:cNvSpPr txBox="1"/>
          <p:nvPr/>
        </p:nvSpPr>
        <p:spPr>
          <a:xfrm>
            <a:off x="4679927" y="1327218"/>
            <a:ext cx="1171446" cy="439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2BEC3"/>
              </a:buClr>
              <a:buSzPts val="1600"/>
              <a:buFont typeface="Arial"/>
              <a:buNone/>
            </a:pPr>
            <a:r>
              <a:rPr b="0" lang="en-US" sz="1600">
                <a:solidFill>
                  <a:srgbClr val="A2BEC3"/>
                </a:solidFill>
                <a:latin typeface="Arial"/>
                <a:ea typeface="Arial"/>
                <a:cs typeface="Arial"/>
                <a:sym typeface="Arial"/>
              </a:rPr>
              <a:t>Graphics</a:t>
            </a:r>
            <a:endParaRPr/>
          </a:p>
        </p:txBody>
      </p:sp>
      <p:cxnSp>
        <p:nvCxnSpPr>
          <p:cNvPr id="249" name="Google Shape;249;p61"/>
          <p:cNvCxnSpPr/>
          <p:nvPr/>
        </p:nvCxnSpPr>
        <p:spPr>
          <a:xfrm>
            <a:off x="4783947" y="2181983"/>
            <a:ext cx="5883101" cy="0"/>
          </a:xfrm>
          <a:prstGeom prst="straightConnector1">
            <a:avLst/>
          </a:prstGeom>
          <a:noFill/>
          <a:ln cap="flat" cmpd="sng" w="12700">
            <a:solidFill>
              <a:schemeClr val="accent3"/>
            </a:solidFill>
            <a:prstDash val="dot"/>
            <a:miter lim="800000"/>
            <a:headEnd len="sm" w="sm" type="none"/>
            <a:tailEnd len="sm" w="sm" type="none"/>
          </a:ln>
        </p:spPr>
      </p:cxnSp>
      <p:grpSp>
        <p:nvGrpSpPr>
          <p:cNvPr id="250" name="Google Shape;250;p61"/>
          <p:cNvGrpSpPr/>
          <p:nvPr/>
        </p:nvGrpSpPr>
        <p:grpSpPr>
          <a:xfrm>
            <a:off x="633948" y="2038667"/>
            <a:ext cx="621792" cy="621792"/>
            <a:chOff x="2519352" y="1812963"/>
            <a:chExt cx="621792" cy="621792"/>
          </a:xfrm>
        </p:grpSpPr>
        <p:sp>
          <p:nvSpPr>
            <p:cNvPr id="251" name="Google Shape;251;p61"/>
            <p:cNvSpPr/>
            <p:nvPr/>
          </p:nvSpPr>
          <p:spPr>
            <a:xfrm>
              <a:off x="2519352" y="1812963"/>
              <a:ext cx="621792" cy="621792"/>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2" name="Google Shape;252;p61"/>
            <p:cNvPicPr preferRelativeResize="0"/>
            <p:nvPr/>
          </p:nvPicPr>
          <p:blipFill rotWithShape="1">
            <a:blip r:embed="rId2">
              <a:alphaModFix/>
            </a:blip>
            <a:srcRect b="0" l="0" r="0" t="0"/>
            <a:stretch/>
          </p:blipFill>
          <p:spPr>
            <a:xfrm>
              <a:off x="2645562" y="1904403"/>
              <a:ext cx="369372" cy="438912"/>
            </a:xfrm>
            <a:prstGeom prst="rect">
              <a:avLst/>
            </a:prstGeom>
            <a:noFill/>
            <a:ln>
              <a:noFill/>
            </a:ln>
          </p:spPr>
        </p:pic>
      </p:grpSp>
      <p:grpSp>
        <p:nvGrpSpPr>
          <p:cNvPr id="253" name="Google Shape;253;p61"/>
          <p:cNvGrpSpPr/>
          <p:nvPr/>
        </p:nvGrpSpPr>
        <p:grpSpPr>
          <a:xfrm>
            <a:off x="1530567" y="2057521"/>
            <a:ext cx="621792" cy="621792"/>
            <a:chOff x="5948352" y="1812963"/>
            <a:chExt cx="621792" cy="621792"/>
          </a:xfrm>
        </p:grpSpPr>
        <p:sp>
          <p:nvSpPr>
            <p:cNvPr id="254" name="Google Shape;254;p61"/>
            <p:cNvSpPr/>
            <p:nvPr/>
          </p:nvSpPr>
          <p:spPr>
            <a:xfrm>
              <a:off x="5948352" y="1812963"/>
              <a:ext cx="621792" cy="62179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5" name="Google Shape;255;p61"/>
            <p:cNvPicPr preferRelativeResize="0"/>
            <p:nvPr/>
          </p:nvPicPr>
          <p:blipFill rotWithShape="1">
            <a:blip r:embed="rId3">
              <a:alphaModFix/>
            </a:blip>
            <a:srcRect b="0" l="0" r="0" t="0"/>
            <a:stretch/>
          </p:blipFill>
          <p:spPr>
            <a:xfrm>
              <a:off x="6034189" y="1934936"/>
              <a:ext cx="450118" cy="377847"/>
            </a:xfrm>
            <a:prstGeom prst="rect">
              <a:avLst/>
            </a:prstGeom>
            <a:noFill/>
            <a:ln>
              <a:noFill/>
            </a:ln>
          </p:spPr>
        </p:pic>
      </p:grpSp>
      <p:grpSp>
        <p:nvGrpSpPr>
          <p:cNvPr id="256" name="Google Shape;256;p61"/>
          <p:cNvGrpSpPr/>
          <p:nvPr/>
        </p:nvGrpSpPr>
        <p:grpSpPr>
          <a:xfrm>
            <a:off x="630925" y="2955892"/>
            <a:ext cx="621792" cy="621792"/>
            <a:chOff x="9510702" y="1812963"/>
            <a:chExt cx="621792" cy="621792"/>
          </a:xfrm>
        </p:grpSpPr>
        <p:sp>
          <p:nvSpPr>
            <p:cNvPr id="257" name="Google Shape;257;p61"/>
            <p:cNvSpPr/>
            <p:nvPr/>
          </p:nvSpPr>
          <p:spPr>
            <a:xfrm>
              <a:off x="9510702" y="1812963"/>
              <a:ext cx="621792" cy="621792"/>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8" name="Google Shape;258;p61"/>
            <p:cNvPicPr preferRelativeResize="0"/>
            <p:nvPr/>
          </p:nvPicPr>
          <p:blipFill rotWithShape="1">
            <a:blip r:embed="rId4">
              <a:alphaModFix/>
            </a:blip>
            <a:srcRect b="0" l="0" r="0" t="0"/>
            <a:stretch/>
          </p:blipFill>
          <p:spPr>
            <a:xfrm>
              <a:off x="9601597" y="1898156"/>
              <a:ext cx="440003" cy="451407"/>
            </a:xfrm>
            <a:prstGeom prst="rect">
              <a:avLst/>
            </a:prstGeom>
            <a:noFill/>
            <a:ln>
              <a:noFill/>
            </a:ln>
          </p:spPr>
        </p:pic>
      </p:grpSp>
      <p:grpSp>
        <p:nvGrpSpPr>
          <p:cNvPr id="259" name="Google Shape;259;p61"/>
          <p:cNvGrpSpPr/>
          <p:nvPr/>
        </p:nvGrpSpPr>
        <p:grpSpPr>
          <a:xfrm>
            <a:off x="2427186" y="2057521"/>
            <a:ext cx="621792" cy="621792"/>
            <a:chOff x="2519352" y="4127538"/>
            <a:chExt cx="621792" cy="621792"/>
          </a:xfrm>
        </p:grpSpPr>
        <p:sp>
          <p:nvSpPr>
            <p:cNvPr id="260" name="Google Shape;260;p61"/>
            <p:cNvSpPr/>
            <p:nvPr/>
          </p:nvSpPr>
          <p:spPr>
            <a:xfrm>
              <a:off x="2519352" y="4127538"/>
              <a:ext cx="621792" cy="62179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icture containing drawing&#10;&#10;Description automatically generated" id="261" name="Google Shape;261;p61"/>
            <p:cNvPicPr preferRelativeResize="0"/>
            <p:nvPr/>
          </p:nvPicPr>
          <p:blipFill rotWithShape="1">
            <a:blip r:embed="rId5">
              <a:alphaModFix/>
            </a:blip>
            <a:srcRect b="0" l="0" r="0" t="0"/>
            <a:stretch/>
          </p:blipFill>
          <p:spPr>
            <a:xfrm>
              <a:off x="2596687" y="4195947"/>
              <a:ext cx="467122" cy="484974"/>
            </a:xfrm>
            <a:prstGeom prst="rect">
              <a:avLst/>
            </a:prstGeom>
            <a:noFill/>
            <a:ln>
              <a:noFill/>
            </a:ln>
          </p:spPr>
        </p:pic>
      </p:grpSp>
      <p:grpSp>
        <p:nvGrpSpPr>
          <p:cNvPr id="262" name="Google Shape;262;p61"/>
          <p:cNvGrpSpPr/>
          <p:nvPr/>
        </p:nvGrpSpPr>
        <p:grpSpPr>
          <a:xfrm>
            <a:off x="3323875" y="2085320"/>
            <a:ext cx="621792" cy="621792"/>
            <a:chOff x="6015027" y="4127538"/>
            <a:chExt cx="621792" cy="621792"/>
          </a:xfrm>
        </p:grpSpPr>
        <p:sp>
          <p:nvSpPr>
            <p:cNvPr id="263" name="Google Shape;263;p61"/>
            <p:cNvSpPr/>
            <p:nvPr/>
          </p:nvSpPr>
          <p:spPr>
            <a:xfrm>
              <a:off x="6015027" y="4127538"/>
              <a:ext cx="621792" cy="621792"/>
            </a:xfrm>
            <a:prstGeom prst="ellipse">
              <a:avLst/>
            </a:prstGeom>
            <a:solidFill>
              <a:srgbClr val="0AA0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4" name="Google Shape;264;p61"/>
            <p:cNvPicPr preferRelativeResize="0"/>
            <p:nvPr/>
          </p:nvPicPr>
          <p:blipFill rotWithShape="1">
            <a:blip r:embed="rId6">
              <a:alphaModFix/>
            </a:blip>
            <a:srcRect b="0" l="0" r="0" t="0"/>
            <a:stretch/>
          </p:blipFill>
          <p:spPr>
            <a:xfrm>
              <a:off x="6143043" y="4207862"/>
              <a:ext cx="365760" cy="461145"/>
            </a:xfrm>
            <a:prstGeom prst="rect">
              <a:avLst/>
            </a:prstGeom>
            <a:noFill/>
            <a:ln>
              <a:noFill/>
            </a:ln>
          </p:spPr>
        </p:pic>
      </p:grpSp>
      <p:grpSp>
        <p:nvGrpSpPr>
          <p:cNvPr id="265" name="Google Shape;265;p61"/>
          <p:cNvGrpSpPr/>
          <p:nvPr/>
        </p:nvGrpSpPr>
        <p:grpSpPr>
          <a:xfrm>
            <a:off x="1530567" y="2955892"/>
            <a:ext cx="621792" cy="621792"/>
            <a:chOff x="9472602" y="4127538"/>
            <a:chExt cx="621792" cy="621792"/>
          </a:xfrm>
        </p:grpSpPr>
        <p:sp>
          <p:nvSpPr>
            <p:cNvPr id="266" name="Google Shape;266;p61"/>
            <p:cNvSpPr/>
            <p:nvPr/>
          </p:nvSpPr>
          <p:spPr>
            <a:xfrm>
              <a:off x="9472602" y="4127538"/>
              <a:ext cx="621792" cy="621792"/>
            </a:xfrm>
            <a:prstGeom prst="ellipse">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7" name="Google Shape;267;p61"/>
            <p:cNvPicPr preferRelativeResize="0"/>
            <p:nvPr/>
          </p:nvPicPr>
          <p:blipFill rotWithShape="1">
            <a:blip r:embed="rId7">
              <a:alphaModFix/>
            </a:blip>
            <a:srcRect b="0" l="0" r="0" t="0"/>
            <a:stretch/>
          </p:blipFill>
          <p:spPr>
            <a:xfrm>
              <a:off x="9541978" y="4239990"/>
              <a:ext cx="483041" cy="454039"/>
            </a:xfrm>
            <a:prstGeom prst="rect">
              <a:avLst/>
            </a:prstGeom>
            <a:noFill/>
            <a:ln>
              <a:noFill/>
            </a:ln>
          </p:spPr>
        </p:pic>
      </p:grpSp>
      <p:grpSp>
        <p:nvGrpSpPr>
          <p:cNvPr id="268" name="Google Shape;268;p61"/>
          <p:cNvGrpSpPr/>
          <p:nvPr/>
        </p:nvGrpSpPr>
        <p:grpSpPr>
          <a:xfrm>
            <a:off x="2427186" y="2984467"/>
            <a:ext cx="621792" cy="621792"/>
            <a:chOff x="1836397" y="3692965"/>
            <a:chExt cx="621792" cy="621792"/>
          </a:xfrm>
        </p:grpSpPr>
        <p:sp>
          <p:nvSpPr>
            <p:cNvPr id="269" name="Google Shape;269;p61"/>
            <p:cNvSpPr/>
            <p:nvPr/>
          </p:nvSpPr>
          <p:spPr>
            <a:xfrm>
              <a:off x="1836397" y="3692965"/>
              <a:ext cx="621792" cy="62179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0" name="Google Shape;270;p61"/>
            <p:cNvPicPr preferRelativeResize="0"/>
            <p:nvPr/>
          </p:nvPicPr>
          <p:blipFill rotWithShape="1">
            <a:blip r:embed="rId8">
              <a:alphaModFix/>
            </a:blip>
            <a:srcRect b="0" l="0" r="0" t="0"/>
            <a:stretch/>
          </p:blipFill>
          <p:spPr>
            <a:xfrm>
              <a:off x="1953180" y="3762969"/>
              <a:ext cx="412948" cy="469905"/>
            </a:xfrm>
            <a:prstGeom prst="rect">
              <a:avLst/>
            </a:prstGeom>
            <a:noFill/>
            <a:ln>
              <a:noFill/>
            </a:ln>
          </p:spPr>
        </p:pic>
      </p:grpSp>
      <p:grpSp>
        <p:nvGrpSpPr>
          <p:cNvPr id="271" name="Google Shape;271;p61"/>
          <p:cNvGrpSpPr/>
          <p:nvPr/>
        </p:nvGrpSpPr>
        <p:grpSpPr>
          <a:xfrm>
            <a:off x="1530567" y="3874034"/>
            <a:ext cx="621792" cy="621792"/>
            <a:chOff x="8037922" y="3692965"/>
            <a:chExt cx="621792" cy="621792"/>
          </a:xfrm>
        </p:grpSpPr>
        <p:sp>
          <p:nvSpPr>
            <p:cNvPr id="272" name="Google Shape;272;p61"/>
            <p:cNvSpPr/>
            <p:nvPr/>
          </p:nvSpPr>
          <p:spPr>
            <a:xfrm>
              <a:off x="8037922" y="3692965"/>
              <a:ext cx="621792" cy="621792"/>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3" name="Google Shape;273;p61"/>
            <p:cNvPicPr preferRelativeResize="0"/>
            <p:nvPr/>
          </p:nvPicPr>
          <p:blipFill rotWithShape="1">
            <a:blip r:embed="rId9">
              <a:alphaModFix/>
            </a:blip>
            <a:srcRect b="0" l="0" r="0" t="0"/>
            <a:stretch/>
          </p:blipFill>
          <p:spPr>
            <a:xfrm>
              <a:off x="8135851" y="3759905"/>
              <a:ext cx="442540" cy="483404"/>
            </a:xfrm>
            <a:prstGeom prst="rect">
              <a:avLst/>
            </a:prstGeom>
            <a:noFill/>
            <a:ln>
              <a:noFill/>
            </a:ln>
          </p:spPr>
        </p:pic>
      </p:grpSp>
      <p:grpSp>
        <p:nvGrpSpPr>
          <p:cNvPr id="274" name="Google Shape;274;p61"/>
          <p:cNvGrpSpPr/>
          <p:nvPr/>
        </p:nvGrpSpPr>
        <p:grpSpPr>
          <a:xfrm>
            <a:off x="630925" y="3864606"/>
            <a:ext cx="621792" cy="621792"/>
            <a:chOff x="5970747" y="3692965"/>
            <a:chExt cx="621792" cy="621792"/>
          </a:xfrm>
        </p:grpSpPr>
        <p:sp>
          <p:nvSpPr>
            <p:cNvPr id="275" name="Google Shape;275;p61"/>
            <p:cNvSpPr/>
            <p:nvPr/>
          </p:nvSpPr>
          <p:spPr>
            <a:xfrm>
              <a:off x="5970747" y="3692965"/>
              <a:ext cx="621792" cy="621792"/>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6" name="Google Shape;276;p61"/>
            <p:cNvPicPr preferRelativeResize="0"/>
            <p:nvPr/>
          </p:nvPicPr>
          <p:blipFill rotWithShape="1">
            <a:blip r:embed="rId10">
              <a:alphaModFix/>
            </a:blip>
            <a:srcRect b="0" l="0" r="0" t="0"/>
            <a:stretch/>
          </p:blipFill>
          <p:spPr>
            <a:xfrm>
              <a:off x="6076298" y="3783423"/>
              <a:ext cx="421277" cy="393192"/>
            </a:xfrm>
            <a:prstGeom prst="rect">
              <a:avLst/>
            </a:prstGeom>
            <a:noFill/>
            <a:ln>
              <a:noFill/>
            </a:ln>
          </p:spPr>
        </p:pic>
      </p:grpSp>
      <p:grpSp>
        <p:nvGrpSpPr>
          <p:cNvPr id="277" name="Google Shape;277;p61"/>
          <p:cNvGrpSpPr/>
          <p:nvPr/>
        </p:nvGrpSpPr>
        <p:grpSpPr>
          <a:xfrm>
            <a:off x="2427186" y="3887933"/>
            <a:ext cx="621792" cy="621792"/>
            <a:chOff x="10105096" y="3692965"/>
            <a:chExt cx="621792" cy="621792"/>
          </a:xfrm>
        </p:grpSpPr>
        <p:sp>
          <p:nvSpPr>
            <p:cNvPr id="278" name="Google Shape;278;p61"/>
            <p:cNvSpPr/>
            <p:nvPr/>
          </p:nvSpPr>
          <p:spPr>
            <a:xfrm>
              <a:off x="10105096" y="3692965"/>
              <a:ext cx="621792" cy="621792"/>
            </a:xfrm>
            <a:prstGeom prst="ellipse">
              <a:avLst/>
            </a:prstGeom>
            <a:solidFill>
              <a:srgbClr val="0AA0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icture containing light&#10;&#10;Description automatically generated" id="279" name="Google Shape;279;p61"/>
            <p:cNvPicPr preferRelativeResize="0"/>
            <p:nvPr/>
          </p:nvPicPr>
          <p:blipFill rotWithShape="1">
            <a:blip r:embed="rId11">
              <a:alphaModFix/>
            </a:blip>
            <a:srcRect b="0" l="0" r="0" t="0"/>
            <a:stretch/>
          </p:blipFill>
          <p:spPr>
            <a:xfrm>
              <a:off x="10201932" y="3779694"/>
              <a:ext cx="426448" cy="457200"/>
            </a:xfrm>
            <a:prstGeom prst="rect">
              <a:avLst/>
            </a:prstGeom>
            <a:noFill/>
            <a:ln>
              <a:noFill/>
            </a:ln>
          </p:spPr>
        </p:pic>
      </p:grpSp>
      <p:grpSp>
        <p:nvGrpSpPr>
          <p:cNvPr id="280" name="Google Shape;280;p61"/>
          <p:cNvGrpSpPr/>
          <p:nvPr/>
        </p:nvGrpSpPr>
        <p:grpSpPr>
          <a:xfrm>
            <a:off x="3323875" y="2975219"/>
            <a:ext cx="621792" cy="621792"/>
            <a:chOff x="3903572" y="3692965"/>
            <a:chExt cx="621792" cy="621792"/>
          </a:xfrm>
        </p:grpSpPr>
        <p:sp>
          <p:nvSpPr>
            <p:cNvPr id="281" name="Google Shape;281;p61"/>
            <p:cNvSpPr/>
            <p:nvPr/>
          </p:nvSpPr>
          <p:spPr>
            <a:xfrm>
              <a:off x="3903572" y="3692965"/>
              <a:ext cx="621792" cy="62179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icture containing drawing&#10;&#10;Description automatically generated" id="282" name="Google Shape;282;p61"/>
            <p:cNvPicPr preferRelativeResize="0"/>
            <p:nvPr/>
          </p:nvPicPr>
          <p:blipFill rotWithShape="1">
            <a:blip r:embed="rId12">
              <a:alphaModFix/>
            </a:blip>
            <a:srcRect b="0" l="0" r="0" t="0"/>
            <a:stretch/>
          </p:blipFill>
          <p:spPr>
            <a:xfrm>
              <a:off x="3999942" y="3772185"/>
              <a:ext cx="450118" cy="438912"/>
            </a:xfrm>
            <a:prstGeom prst="rect">
              <a:avLst/>
            </a:prstGeom>
            <a:noFill/>
            <a:ln>
              <a:noFill/>
            </a:ln>
          </p:spPr>
        </p:pic>
      </p:grpSp>
      <p:grpSp>
        <p:nvGrpSpPr>
          <p:cNvPr id="283" name="Google Shape;283;p61"/>
          <p:cNvGrpSpPr/>
          <p:nvPr/>
        </p:nvGrpSpPr>
        <p:grpSpPr>
          <a:xfrm>
            <a:off x="525736" y="4896561"/>
            <a:ext cx="939954" cy="939954"/>
            <a:chOff x="2450518" y="1901596"/>
            <a:chExt cx="1043423" cy="1043423"/>
          </a:xfrm>
        </p:grpSpPr>
        <p:sp>
          <p:nvSpPr>
            <p:cNvPr id="284" name="Google Shape;284;p61"/>
            <p:cNvSpPr/>
            <p:nvPr/>
          </p:nvSpPr>
          <p:spPr>
            <a:xfrm>
              <a:off x="2450518" y="1901596"/>
              <a:ext cx="1043423" cy="1043423"/>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5" name="Google Shape;285;p61"/>
            <p:cNvPicPr preferRelativeResize="0"/>
            <p:nvPr/>
          </p:nvPicPr>
          <p:blipFill rotWithShape="1">
            <a:blip r:embed="rId13">
              <a:alphaModFix/>
            </a:blip>
            <a:srcRect b="0" l="0" r="0" t="0"/>
            <a:stretch/>
          </p:blipFill>
          <p:spPr>
            <a:xfrm>
              <a:off x="2686140" y="2057548"/>
              <a:ext cx="572179" cy="731520"/>
            </a:xfrm>
            <a:prstGeom prst="rect">
              <a:avLst/>
            </a:prstGeom>
            <a:noFill/>
            <a:ln>
              <a:noFill/>
            </a:ln>
          </p:spPr>
        </p:pic>
      </p:grpSp>
      <p:grpSp>
        <p:nvGrpSpPr>
          <p:cNvPr id="286" name="Google Shape;286;p61"/>
          <p:cNvGrpSpPr/>
          <p:nvPr/>
        </p:nvGrpSpPr>
        <p:grpSpPr>
          <a:xfrm>
            <a:off x="2813556" y="4908863"/>
            <a:ext cx="939954" cy="939954"/>
            <a:chOff x="8912965" y="2169231"/>
            <a:chExt cx="939954" cy="939954"/>
          </a:xfrm>
        </p:grpSpPr>
        <p:sp>
          <p:nvSpPr>
            <p:cNvPr id="287" name="Google Shape;287;p61"/>
            <p:cNvSpPr/>
            <p:nvPr/>
          </p:nvSpPr>
          <p:spPr>
            <a:xfrm>
              <a:off x="8912965" y="2169231"/>
              <a:ext cx="939954" cy="93995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8" name="Google Shape;288;p61"/>
            <p:cNvPicPr preferRelativeResize="0"/>
            <p:nvPr/>
          </p:nvPicPr>
          <p:blipFill rotWithShape="1">
            <a:blip r:embed="rId14">
              <a:alphaModFix/>
            </a:blip>
            <a:srcRect b="0" l="0" r="0" t="0"/>
            <a:stretch/>
          </p:blipFill>
          <p:spPr>
            <a:xfrm>
              <a:off x="9085175" y="2303457"/>
              <a:ext cx="636128" cy="667512"/>
            </a:xfrm>
            <a:prstGeom prst="rect">
              <a:avLst/>
            </a:prstGeom>
            <a:noFill/>
            <a:ln>
              <a:noFill/>
            </a:ln>
          </p:spPr>
        </p:pic>
      </p:grpSp>
      <p:grpSp>
        <p:nvGrpSpPr>
          <p:cNvPr id="289" name="Google Shape;289;p61"/>
          <p:cNvGrpSpPr/>
          <p:nvPr/>
        </p:nvGrpSpPr>
        <p:grpSpPr>
          <a:xfrm>
            <a:off x="1637900" y="4934105"/>
            <a:ext cx="939954" cy="939954"/>
            <a:chOff x="5625234" y="2169231"/>
            <a:chExt cx="939954" cy="939954"/>
          </a:xfrm>
        </p:grpSpPr>
        <p:sp>
          <p:nvSpPr>
            <p:cNvPr id="290" name="Google Shape;290;p61"/>
            <p:cNvSpPr/>
            <p:nvPr/>
          </p:nvSpPr>
          <p:spPr>
            <a:xfrm>
              <a:off x="5625234" y="2169231"/>
              <a:ext cx="939954" cy="93995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91" name="Google Shape;291;p61"/>
            <p:cNvPicPr preferRelativeResize="0"/>
            <p:nvPr/>
          </p:nvPicPr>
          <p:blipFill rotWithShape="1">
            <a:blip r:embed="rId15">
              <a:alphaModFix/>
            </a:blip>
            <a:srcRect b="0" l="0" r="0" t="0"/>
            <a:stretch/>
          </p:blipFill>
          <p:spPr>
            <a:xfrm>
              <a:off x="5691253" y="2272635"/>
              <a:ext cx="803648" cy="749808"/>
            </a:xfrm>
            <a:prstGeom prst="rect">
              <a:avLst/>
            </a:prstGeom>
            <a:noFill/>
            <a:ln>
              <a:noFill/>
            </a:ln>
          </p:spPr>
        </p:pic>
      </p:grpSp>
      <p:sp>
        <p:nvSpPr>
          <p:cNvPr id="292" name="Google Shape;292;p61"/>
          <p:cNvSpPr/>
          <p:nvPr/>
        </p:nvSpPr>
        <p:spPr>
          <a:xfrm>
            <a:off x="4783947" y="2748545"/>
            <a:ext cx="1312053" cy="1116061"/>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61"/>
          <p:cNvSpPr txBox="1"/>
          <p:nvPr/>
        </p:nvSpPr>
        <p:spPr>
          <a:xfrm>
            <a:off x="4679927" y="1766456"/>
            <a:ext cx="5951264" cy="24194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LINE STYLE</a:t>
            </a:r>
            <a:endParaRPr b="0" sz="1000">
              <a:solidFill>
                <a:srgbClr val="C4D0CD"/>
              </a:solidFill>
              <a:latin typeface="Arial"/>
              <a:ea typeface="Arial"/>
              <a:cs typeface="Arial"/>
              <a:sym typeface="Arial"/>
            </a:endParaRPr>
          </a:p>
        </p:txBody>
      </p:sp>
      <p:sp>
        <p:nvSpPr>
          <p:cNvPr id="294" name="Google Shape;294;p61"/>
          <p:cNvSpPr txBox="1"/>
          <p:nvPr/>
        </p:nvSpPr>
        <p:spPr>
          <a:xfrm>
            <a:off x="4679927" y="2431934"/>
            <a:ext cx="1416073" cy="27516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BOX STYLE</a:t>
            </a:r>
            <a:endParaRPr b="0" sz="1000">
              <a:solidFill>
                <a:srgbClr val="C4D0CD"/>
              </a:solidFill>
              <a:latin typeface="Arial"/>
              <a:ea typeface="Arial"/>
              <a:cs typeface="Arial"/>
              <a:sym typeface="Arial"/>
            </a:endParaRPr>
          </a:p>
        </p:txBody>
      </p:sp>
      <p:sp>
        <p:nvSpPr>
          <p:cNvPr id="295" name="Google Shape;295;p61"/>
          <p:cNvSpPr/>
          <p:nvPr/>
        </p:nvSpPr>
        <p:spPr>
          <a:xfrm>
            <a:off x="6589598" y="2748545"/>
            <a:ext cx="4325329" cy="3390197"/>
          </a:xfrm>
          <a:prstGeom prst="rect">
            <a:avLst/>
          </a:prstGeom>
          <a:solidFill>
            <a:srgbClr val="BFBFB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 name="Google Shape;296;p61"/>
          <p:cNvSpPr txBox="1"/>
          <p:nvPr/>
        </p:nvSpPr>
        <p:spPr>
          <a:xfrm>
            <a:off x="6485578" y="2431934"/>
            <a:ext cx="2716295" cy="178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4D0CD"/>
              </a:buClr>
              <a:buSzPts val="1000"/>
              <a:buFont typeface="Arial"/>
              <a:buNone/>
            </a:pPr>
            <a:r>
              <a:rPr b="1" lang="en-US" sz="1000">
                <a:solidFill>
                  <a:srgbClr val="C4D0CD"/>
                </a:solidFill>
                <a:latin typeface="Arial"/>
                <a:ea typeface="Arial"/>
                <a:cs typeface="Arial"/>
                <a:sym typeface="Arial"/>
              </a:rPr>
              <a:t>ILLUSTRATION STYLE</a:t>
            </a:r>
            <a:endParaRPr b="0" sz="1000">
              <a:solidFill>
                <a:srgbClr val="C4D0CD"/>
              </a:solidFill>
              <a:latin typeface="Arial"/>
              <a:ea typeface="Arial"/>
              <a:cs typeface="Arial"/>
              <a:sym typeface="Arial"/>
            </a:endParaRPr>
          </a:p>
        </p:txBody>
      </p:sp>
      <p:pic>
        <p:nvPicPr>
          <p:cNvPr descr="A close up of a logo&#10;&#10;Description automatically generated" id="297" name="Google Shape;297;p61"/>
          <p:cNvPicPr preferRelativeResize="0"/>
          <p:nvPr/>
        </p:nvPicPr>
        <p:blipFill rotWithShape="1">
          <a:blip r:embed="rId16">
            <a:alphaModFix/>
          </a:blip>
          <a:srcRect b="0" l="0" r="0" t="0"/>
          <a:stretch/>
        </p:blipFill>
        <p:spPr>
          <a:xfrm rot="-158070">
            <a:off x="6957120" y="4362943"/>
            <a:ext cx="1259042" cy="1302458"/>
          </a:xfrm>
          <a:prstGeom prst="rect">
            <a:avLst/>
          </a:prstGeom>
          <a:noFill/>
          <a:ln>
            <a:noFill/>
          </a:ln>
        </p:spPr>
      </p:pic>
      <p:pic>
        <p:nvPicPr>
          <p:cNvPr descr="A close up of a logo&#10;&#10;Description automatically generated" id="298" name="Google Shape;298;p61"/>
          <p:cNvPicPr preferRelativeResize="0"/>
          <p:nvPr/>
        </p:nvPicPr>
        <p:blipFill rotWithShape="1">
          <a:blip r:embed="rId17">
            <a:alphaModFix/>
          </a:blip>
          <a:srcRect b="0" l="0" r="0" t="0"/>
          <a:stretch/>
        </p:blipFill>
        <p:spPr>
          <a:xfrm rot="-1273716">
            <a:off x="7799117" y="3800329"/>
            <a:ext cx="1409982" cy="1458603"/>
          </a:xfrm>
          <a:prstGeom prst="rect">
            <a:avLst/>
          </a:prstGeom>
          <a:noFill/>
          <a:ln>
            <a:noFill/>
          </a:ln>
        </p:spPr>
      </p:pic>
      <p:pic>
        <p:nvPicPr>
          <p:cNvPr descr="A close up of a logo&#10;&#10;Description automatically generated" id="299" name="Google Shape;299;p61"/>
          <p:cNvPicPr preferRelativeResize="0"/>
          <p:nvPr/>
        </p:nvPicPr>
        <p:blipFill rotWithShape="1">
          <a:blip r:embed="rId18">
            <a:alphaModFix/>
          </a:blip>
          <a:srcRect b="0" l="0" r="0" t="0"/>
          <a:stretch/>
        </p:blipFill>
        <p:spPr>
          <a:xfrm rot="-339355">
            <a:off x="7381489" y="2877365"/>
            <a:ext cx="1066491" cy="1103267"/>
          </a:xfrm>
          <a:prstGeom prst="rect">
            <a:avLst/>
          </a:prstGeom>
          <a:noFill/>
          <a:ln>
            <a:noFill/>
          </a:ln>
        </p:spPr>
      </p:pic>
      <p:pic>
        <p:nvPicPr>
          <p:cNvPr descr="A close up of a logo&#10;&#10;Description automatically generated" id="300" name="Google Shape;300;p61"/>
          <p:cNvPicPr preferRelativeResize="0"/>
          <p:nvPr/>
        </p:nvPicPr>
        <p:blipFill rotWithShape="1">
          <a:blip r:embed="rId19">
            <a:alphaModFix/>
          </a:blip>
          <a:srcRect b="0" l="0" r="0" t="0"/>
          <a:stretch/>
        </p:blipFill>
        <p:spPr>
          <a:xfrm rot="1970611">
            <a:off x="9082906" y="4401496"/>
            <a:ext cx="1486886" cy="1538157"/>
          </a:xfrm>
          <a:prstGeom prst="rect">
            <a:avLst/>
          </a:prstGeom>
          <a:noFill/>
          <a:ln>
            <a:noFill/>
          </a:ln>
        </p:spPr>
      </p:pic>
      <p:pic>
        <p:nvPicPr>
          <p:cNvPr descr="A close up of a logo&#10;&#10;Description automatically generated" id="301" name="Google Shape;301;p61"/>
          <p:cNvPicPr preferRelativeResize="0"/>
          <p:nvPr/>
        </p:nvPicPr>
        <p:blipFill rotWithShape="1">
          <a:blip r:embed="rId20">
            <a:alphaModFix/>
          </a:blip>
          <a:srcRect b="0" l="0" r="0" t="0"/>
          <a:stretch/>
        </p:blipFill>
        <p:spPr>
          <a:xfrm rot="-916347">
            <a:off x="8575958" y="2799414"/>
            <a:ext cx="1661824" cy="171912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Open Layout">
  <p:cSld name="Content Slide Open Layout">
    <p:spTree>
      <p:nvGrpSpPr>
        <p:cNvPr id="43" name="Shape 43"/>
        <p:cNvGrpSpPr/>
        <p:nvPr/>
      </p:nvGrpSpPr>
      <p:grpSpPr>
        <a:xfrm>
          <a:off x="0" y="0"/>
          <a:ext cx="0" cy="0"/>
          <a:chOff x="0" y="0"/>
          <a:chExt cx="0" cy="0"/>
        </a:xfrm>
      </p:grpSpPr>
      <p:sp>
        <p:nvSpPr>
          <p:cNvPr id="44" name="Google Shape;44;p41"/>
          <p:cNvSpPr txBox="1"/>
          <p:nvPr>
            <p:ph type="title"/>
          </p:nvPr>
        </p:nvSpPr>
        <p:spPr>
          <a:xfrm>
            <a:off x="930506" y="677874"/>
            <a:ext cx="3705225"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41"/>
          <p:cNvSpPr txBox="1"/>
          <p:nvPr>
            <p:ph idx="1" type="body"/>
          </p:nvPr>
        </p:nvSpPr>
        <p:spPr>
          <a:xfrm>
            <a:off x="930275"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Centered">
  <p:cSld name="Content Slide Centered">
    <p:spTree>
      <p:nvGrpSpPr>
        <p:cNvPr id="46" name="Shape 46"/>
        <p:cNvGrpSpPr/>
        <p:nvPr/>
      </p:nvGrpSpPr>
      <p:grpSpPr>
        <a:xfrm>
          <a:off x="0" y="0"/>
          <a:ext cx="0" cy="0"/>
          <a:chOff x="0" y="0"/>
          <a:chExt cx="0" cy="0"/>
        </a:xfrm>
      </p:grpSpPr>
      <p:sp>
        <p:nvSpPr>
          <p:cNvPr id="47" name="Google Shape;47;p42"/>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42"/>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guide id="4" pos="7248">
          <p15:clr>
            <a:srgbClr val="FBAE40"/>
          </p15:clr>
        </p15:guide>
        <p15:guide id="5" orient="horz" pos="4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ent Slide 2 Column">
  <p:cSld name="Conent Slide 2 Column">
    <p:spTree>
      <p:nvGrpSpPr>
        <p:cNvPr id="49" name="Shape 49"/>
        <p:cNvGrpSpPr/>
        <p:nvPr/>
      </p:nvGrpSpPr>
      <p:grpSpPr>
        <a:xfrm>
          <a:off x="0" y="0"/>
          <a:ext cx="0" cy="0"/>
          <a:chOff x="0" y="0"/>
          <a:chExt cx="0" cy="0"/>
        </a:xfrm>
      </p:grpSpPr>
      <p:sp>
        <p:nvSpPr>
          <p:cNvPr id="50" name="Google Shape;50;p46"/>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46"/>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52" name="Google Shape;52;p46"/>
          <p:cNvCxnSpPr/>
          <p:nvPr/>
        </p:nvCxnSpPr>
        <p:spPr>
          <a:xfrm>
            <a:off x="6096000" y="1869957"/>
            <a:ext cx="0" cy="4033538"/>
          </a:xfrm>
          <a:prstGeom prst="straightConnector1">
            <a:avLst/>
          </a:prstGeom>
          <a:noFill/>
          <a:ln cap="flat" cmpd="sng" w="12700">
            <a:solidFill>
              <a:schemeClr val="accent3"/>
            </a:solidFill>
            <a:prstDash val="dot"/>
            <a:miter lim="800000"/>
            <a:headEnd len="sm" w="sm" type="none"/>
            <a:tailEnd len="sm" w="sm" type="none"/>
          </a:ln>
        </p:spPr>
      </p:cxnSp>
      <p:sp>
        <p:nvSpPr>
          <p:cNvPr id="53" name="Google Shape;53;p46"/>
          <p:cNvSpPr txBox="1"/>
          <p:nvPr>
            <p:ph idx="2" type="body"/>
          </p:nvPr>
        </p:nvSpPr>
        <p:spPr>
          <a:xfrm>
            <a:off x="1042736" y="2375068"/>
            <a:ext cx="4523871" cy="454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46"/>
          <p:cNvSpPr txBox="1"/>
          <p:nvPr>
            <p:ph idx="3" type="body"/>
          </p:nvPr>
        </p:nvSpPr>
        <p:spPr>
          <a:xfrm>
            <a:off x="1070044" y="3365725"/>
            <a:ext cx="4496565" cy="25377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46"/>
          <p:cNvSpPr txBox="1"/>
          <p:nvPr>
            <p:ph idx="4" type="body"/>
          </p:nvPr>
        </p:nvSpPr>
        <p:spPr>
          <a:xfrm>
            <a:off x="6561220" y="2375068"/>
            <a:ext cx="4523871" cy="454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46"/>
          <p:cNvSpPr txBox="1"/>
          <p:nvPr>
            <p:ph idx="5" type="body"/>
          </p:nvPr>
        </p:nvSpPr>
        <p:spPr>
          <a:xfrm>
            <a:off x="6588528" y="3365725"/>
            <a:ext cx="4496565" cy="2537769"/>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1"/>
              </a:buClr>
              <a:buSzPts val="1800"/>
              <a:buFont typeface="Arial"/>
              <a:buChar char="•"/>
              <a:defRPr b="0" i="0" sz="18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guide id="4" pos="7248">
          <p15:clr>
            <a:srgbClr val="FBAE40"/>
          </p15:clr>
        </p15:guide>
        <p15:guide id="5" orient="horz" pos="4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01">
  <p:cSld name="Agenda Slide 01">
    <p:bg>
      <p:bgPr>
        <a:solidFill>
          <a:srgbClr val="F2F2F2">
            <a:alpha val="40000"/>
          </a:srgbClr>
        </a:solidFill>
      </p:bgPr>
    </p:bg>
    <p:spTree>
      <p:nvGrpSpPr>
        <p:cNvPr id="57" name="Shape 57"/>
        <p:cNvGrpSpPr/>
        <p:nvPr/>
      </p:nvGrpSpPr>
      <p:grpSpPr>
        <a:xfrm>
          <a:off x="0" y="0"/>
          <a:ext cx="0" cy="0"/>
          <a:chOff x="0" y="0"/>
          <a:chExt cx="0" cy="0"/>
        </a:xfrm>
      </p:grpSpPr>
      <p:sp>
        <p:nvSpPr>
          <p:cNvPr id="58" name="Google Shape;58;p49"/>
          <p:cNvSpPr txBox="1"/>
          <p:nvPr>
            <p:ph type="title"/>
          </p:nvPr>
        </p:nvSpPr>
        <p:spPr>
          <a:xfrm>
            <a:off x="930506" y="677874"/>
            <a:ext cx="5914047" cy="8786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49"/>
          <p:cNvSpPr txBox="1"/>
          <p:nvPr>
            <p:ph idx="1" type="body"/>
          </p:nvPr>
        </p:nvSpPr>
        <p:spPr>
          <a:xfrm>
            <a:off x="930275"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0" name="Google Shape;60;p49"/>
          <p:cNvCxnSpPr/>
          <p:nvPr/>
        </p:nvCxnSpPr>
        <p:spPr>
          <a:xfrm rot="10800000">
            <a:off x="1028700" y="3146613"/>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61" name="Google Shape;61;p49"/>
          <p:cNvSpPr txBox="1"/>
          <p:nvPr>
            <p:ph idx="2" type="body"/>
          </p:nvPr>
        </p:nvSpPr>
        <p:spPr>
          <a:xfrm>
            <a:off x="2056653" y="2440955"/>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49"/>
          <p:cNvSpPr txBox="1"/>
          <p:nvPr>
            <p:ph idx="3" type="body"/>
          </p:nvPr>
        </p:nvSpPr>
        <p:spPr>
          <a:xfrm>
            <a:off x="2061662" y="2748517"/>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3" name="Google Shape;63;p49"/>
          <p:cNvCxnSpPr/>
          <p:nvPr/>
        </p:nvCxnSpPr>
        <p:spPr>
          <a:xfrm rot="10800000">
            <a:off x="1028700" y="4074460"/>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64" name="Google Shape;64;p49"/>
          <p:cNvSpPr txBox="1"/>
          <p:nvPr>
            <p:ph idx="4" type="body"/>
          </p:nvPr>
        </p:nvSpPr>
        <p:spPr>
          <a:xfrm>
            <a:off x="2056653" y="3368802"/>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5" name="Google Shape;65;p49"/>
          <p:cNvSpPr txBox="1"/>
          <p:nvPr>
            <p:ph idx="5" type="body"/>
          </p:nvPr>
        </p:nvSpPr>
        <p:spPr>
          <a:xfrm>
            <a:off x="2061662" y="3676364"/>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6" name="Google Shape;66;p49"/>
          <p:cNvCxnSpPr/>
          <p:nvPr/>
        </p:nvCxnSpPr>
        <p:spPr>
          <a:xfrm rot="10800000">
            <a:off x="1028700" y="5002307"/>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67" name="Google Shape;67;p49"/>
          <p:cNvSpPr txBox="1"/>
          <p:nvPr>
            <p:ph idx="6" type="body"/>
          </p:nvPr>
        </p:nvSpPr>
        <p:spPr>
          <a:xfrm>
            <a:off x="2056653" y="5251390"/>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 name="Google Shape;68;p49"/>
          <p:cNvSpPr txBox="1"/>
          <p:nvPr>
            <p:ph idx="7" type="body"/>
          </p:nvPr>
        </p:nvSpPr>
        <p:spPr>
          <a:xfrm>
            <a:off x="2061662" y="5558952"/>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9" name="Google Shape;69;p49"/>
          <p:cNvCxnSpPr/>
          <p:nvPr/>
        </p:nvCxnSpPr>
        <p:spPr>
          <a:xfrm rot="10800000">
            <a:off x="6488206" y="3146613"/>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70" name="Google Shape;70;p49"/>
          <p:cNvSpPr txBox="1"/>
          <p:nvPr>
            <p:ph idx="8" type="body"/>
          </p:nvPr>
        </p:nvSpPr>
        <p:spPr>
          <a:xfrm>
            <a:off x="7516159" y="2440955"/>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49"/>
          <p:cNvSpPr txBox="1"/>
          <p:nvPr>
            <p:ph idx="9" type="body"/>
          </p:nvPr>
        </p:nvSpPr>
        <p:spPr>
          <a:xfrm>
            <a:off x="7521168" y="2748517"/>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72" name="Google Shape;72;p49"/>
          <p:cNvCxnSpPr/>
          <p:nvPr/>
        </p:nvCxnSpPr>
        <p:spPr>
          <a:xfrm rot="10800000">
            <a:off x="6488206" y="4074460"/>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73" name="Google Shape;73;p49"/>
          <p:cNvSpPr txBox="1"/>
          <p:nvPr>
            <p:ph idx="13" type="body"/>
          </p:nvPr>
        </p:nvSpPr>
        <p:spPr>
          <a:xfrm>
            <a:off x="7516159" y="3368802"/>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49"/>
          <p:cNvSpPr txBox="1"/>
          <p:nvPr>
            <p:ph idx="14" type="body"/>
          </p:nvPr>
        </p:nvSpPr>
        <p:spPr>
          <a:xfrm>
            <a:off x="7521168" y="3676364"/>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75" name="Google Shape;75;p49"/>
          <p:cNvCxnSpPr/>
          <p:nvPr/>
        </p:nvCxnSpPr>
        <p:spPr>
          <a:xfrm rot="10800000">
            <a:off x="6488206" y="5002307"/>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76" name="Google Shape;76;p49"/>
          <p:cNvSpPr txBox="1"/>
          <p:nvPr>
            <p:ph idx="15" type="body"/>
          </p:nvPr>
        </p:nvSpPr>
        <p:spPr>
          <a:xfrm>
            <a:off x="7516159" y="5251390"/>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49"/>
          <p:cNvSpPr txBox="1"/>
          <p:nvPr>
            <p:ph idx="16" type="body"/>
          </p:nvPr>
        </p:nvSpPr>
        <p:spPr>
          <a:xfrm>
            <a:off x="7521168" y="5558952"/>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8" name="Google Shape;78;p49"/>
          <p:cNvSpPr txBox="1"/>
          <p:nvPr>
            <p:ph idx="17" type="body"/>
          </p:nvPr>
        </p:nvSpPr>
        <p:spPr>
          <a:xfrm>
            <a:off x="2043952" y="4339978"/>
            <a:ext cx="2770187" cy="3696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400"/>
              <a:buFont typeface="Arial"/>
              <a:buNone/>
              <a:defRPr b="1"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9" name="Google Shape;79;p49"/>
          <p:cNvSpPr txBox="1"/>
          <p:nvPr>
            <p:ph idx="18" type="body"/>
          </p:nvPr>
        </p:nvSpPr>
        <p:spPr>
          <a:xfrm>
            <a:off x="7503458" y="4339978"/>
            <a:ext cx="2770187" cy="3696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400"/>
              <a:buFont typeface="Arial"/>
              <a:buNone/>
              <a:defRPr b="1"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0" name="Google Shape;80;p49"/>
          <p:cNvSpPr txBox="1"/>
          <p:nvPr>
            <p:ph idx="19" type="body"/>
          </p:nvPr>
        </p:nvSpPr>
        <p:spPr>
          <a:xfrm>
            <a:off x="942976" y="2311192"/>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1" name="Google Shape;81;p49"/>
          <p:cNvSpPr txBox="1"/>
          <p:nvPr>
            <p:ph idx="20" type="body"/>
          </p:nvPr>
        </p:nvSpPr>
        <p:spPr>
          <a:xfrm>
            <a:off x="942976" y="3239039"/>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49"/>
          <p:cNvSpPr txBox="1"/>
          <p:nvPr>
            <p:ph idx="21" type="body"/>
          </p:nvPr>
        </p:nvSpPr>
        <p:spPr>
          <a:xfrm>
            <a:off x="942976" y="4139992"/>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3" name="Google Shape;83;p49"/>
          <p:cNvSpPr txBox="1"/>
          <p:nvPr>
            <p:ph idx="22" type="body"/>
          </p:nvPr>
        </p:nvSpPr>
        <p:spPr>
          <a:xfrm>
            <a:off x="942976" y="5108181"/>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4" name="Google Shape;84;p49"/>
          <p:cNvSpPr txBox="1"/>
          <p:nvPr>
            <p:ph idx="23" type="body"/>
          </p:nvPr>
        </p:nvSpPr>
        <p:spPr>
          <a:xfrm>
            <a:off x="6415929" y="2311192"/>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5" name="Google Shape;85;p49"/>
          <p:cNvSpPr txBox="1"/>
          <p:nvPr>
            <p:ph idx="24" type="body"/>
          </p:nvPr>
        </p:nvSpPr>
        <p:spPr>
          <a:xfrm>
            <a:off x="6415929" y="3239039"/>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6" name="Google Shape;86;p49"/>
          <p:cNvSpPr txBox="1"/>
          <p:nvPr>
            <p:ph idx="25" type="body"/>
          </p:nvPr>
        </p:nvSpPr>
        <p:spPr>
          <a:xfrm>
            <a:off x="6415929" y="4139992"/>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49"/>
          <p:cNvSpPr txBox="1"/>
          <p:nvPr>
            <p:ph idx="26" type="body"/>
          </p:nvPr>
        </p:nvSpPr>
        <p:spPr>
          <a:xfrm>
            <a:off x="6415929" y="5108181"/>
            <a:ext cx="1113677" cy="7816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Slide 02">
  <p:cSld name="1_Agenda Slide 02">
    <p:spTree>
      <p:nvGrpSpPr>
        <p:cNvPr id="88" name="Shape 88"/>
        <p:cNvGrpSpPr/>
        <p:nvPr/>
      </p:nvGrpSpPr>
      <p:grpSpPr>
        <a:xfrm>
          <a:off x="0" y="0"/>
          <a:ext cx="0" cy="0"/>
          <a:chOff x="0" y="0"/>
          <a:chExt cx="0" cy="0"/>
        </a:xfrm>
      </p:grpSpPr>
      <p:sp>
        <p:nvSpPr>
          <p:cNvPr id="89" name="Google Shape;89;p50"/>
          <p:cNvSpPr/>
          <p:nvPr>
            <p:ph idx="2" type="pic"/>
          </p:nvPr>
        </p:nvSpPr>
        <p:spPr>
          <a:xfrm>
            <a:off x="0" y="0"/>
            <a:ext cx="12192000" cy="1918773"/>
          </a:xfrm>
          <a:prstGeom prst="rect">
            <a:avLst/>
          </a:prstGeom>
          <a:solidFill>
            <a:schemeClr val="lt2"/>
          </a:solidFill>
          <a:ln>
            <a:noFill/>
          </a:ln>
        </p:spPr>
      </p:sp>
      <p:sp>
        <p:nvSpPr>
          <p:cNvPr id="90" name="Google Shape;90;p50"/>
          <p:cNvSpPr txBox="1"/>
          <p:nvPr>
            <p:ph type="title"/>
          </p:nvPr>
        </p:nvSpPr>
        <p:spPr>
          <a:xfrm>
            <a:off x="930506" y="677874"/>
            <a:ext cx="5914047" cy="8786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50"/>
          <p:cNvSpPr txBox="1"/>
          <p:nvPr>
            <p:ph idx="1" type="body"/>
          </p:nvPr>
        </p:nvSpPr>
        <p:spPr>
          <a:xfrm>
            <a:off x="930275"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92" name="Google Shape;92;p50"/>
          <p:cNvCxnSpPr/>
          <p:nvPr/>
        </p:nvCxnSpPr>
        <p:spPr>
          <a:xfrm rot="10800000">
            <a:off x="1028700" y="3146613"/>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93" name="Google Shape;93;p50"/>
          <p:cNvSpPr txBox="1"/>
          <p:nvPr>
            <p:ph idx="3" type="body"/>
          </p:nvPr>
        </p:nvSpPr>
        <p:spPr>
          <a:xfrm>
            <a:off x="1524206" y="2440955"/>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50"/>
          <p:cNvSpPr txBox="1"/>
          <p:nvPr>
            <p:ph idx="4" type="body"/>
          </p:nvPr>
        </p:nvSpPr>
        <p:spPr>
          <a:xfrm>
            <a:off x="1529215" y="2748517"/>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95" name="Google Shape;95;p50"/>
          <p:cNvCxnSpPr/>
          <p:nvPr/>
        </p:nvCxnSpPr>
        <p:spPr>
          <a:xfrm rot="10800000">
            <a:off x="1028700" y="4074460"/>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96" name="Google Shape;96;p50"/>
          <p:cNvSpPr txBox="1"/>
          <p:nvPr>
            <p:ph idx="5" type="body"/>
          </p:nvPr>
        </p:nvSpPr>
        <p:spPr>
          <a:xfrm>
            <a:off x="1524206" y="3368802"/>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50"/>
          <p:cNvSpPr txBox="1"/>
          <p:nvPr>
            <p:ph idx="6" type="body"/>
          </p:nvPr>
        </p:nvSpPr>
        <p:spPr>
          <a:xfrm>
            <a:off x="1529215" y="3676364"/>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98" name="Google Shape;98;p50"/>
          <p:cNvCxnSpPr/>
          <p:nvPr/>
        </p:nvCxnSpPr>
        <p:spPr>
          <a:xfrm rot="10800000">
            <a:off x="1028700" y="5002307"/>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99" name="Google Shape;99;p50"/>
          <p:cNvSpPr txBox="1"/>
          <p:nvPr>
            <p:ph idx="7" type="body"/>
          </p:nvPr>
        </p:nvSpPr>
        <p:spPr>
          <a:xfrm>
            <a:off x="1524206" y="4296649"/>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50"/>
          <p:cNvSpPr txBox="1"/>
          <p:nvPr>
            <p:ph idx="8" type="body"/>
          </p:nvPr>
        </p:nvSpPr>
        <p:spPr>
          <a:xfrm>
            <a:off x="1529215" y="4604211"/>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1" name="Google Shape;101;p50"/>
          <p:cNvSpPr txBox="1"/>
          <p:nvPr>
            <p:ph idx="9" type="body"/>
          </p:nvPr>
        </p:nvSpPr>
        <p:spPr>
          <a:xfrm>
            <a:off x="1524206" y="5278284"/>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2" name="Google Shape;102;p50"/>
          <p:cNvSpPr txBox="1"/>
          <p:nvPr>
            <p:ph idx="13" type="body"/>
          </p:nvPr>
        </p:nvSpPr>
        <p:spPr>
          <a:xfrm>
            <a:off x="1529215" y="5585846"/>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03" name="Google Shape;103;p50"/>
          <p:cNvCxnSpPr/>
          <p:nvPr/>
        </p:nvCxnSpPr>
        <p:spPr>
          <a:xfrm rot="10800000">
            <a:off x="6501653" y="3146613"/>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04" name="Google Shape;104;p50"/>
          <p:cNvSpPr txBox="1"/>
          <p:nvPr>
            <p:ph idx="14" type="body"/>
          </p:nvPr>
        </p:nvSpPr>
        <p:spPr>
          <a:xfrm>
            <a:off x="6997159" y="2440955"/>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50"/>
          <p:cNvSpPr txBox="1"/>
          <p:nvPr>
            <p:ph idx="15" type="body"/>
          </p:nvPr>
        </p:nvSpPr>
        <p:spPr>
          <a:xfrm>
            <a:off x="7002168" y="2748517"/>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06" name="Google Shape;106;p50"/>
          <p:cNvCxnSpPr/>
          <p:nvPr/>
        </p:nvCxnSpPr>
        <p:spPr>
          <a:xfrm rot="10800000">
            <a:off x="6501653" y="4074460"/>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07" name="Google Shape;107;p50"/>
          <p:cNvSpPr txBox="1"/>
          <p:nvPr>
            <p:ph idx="16" type="body"/>
          </p:nvPr>
        </p:nvSpPr>
        <p:spPr>
          <a:xfrm>
            <a:off x="6997159" y="3368802"/>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8" name="Google Shape;108;p50"/>
          <p:cNvSpPr txBox="1"/>
          <p:nvPr>
            <p:ph idx="17" type="body"/>
          </p:nvPr>
        </p:nvSpPr>
        <p:spPr>
          <a:xfrm>
            <a:off x="7002168" y="3676364"/>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09" name="Google Shape;109;p50"/>
          <p:cNvCxnSpPr/>
          <p:nvPr/>
        </p:nvCxnSpPr>
        <p:spPr>
          <a:xfrm rot="10800000">
            <a:off x="6501653" y="5002307"/>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10" name="Google Shape;110;p50"/>
          <p:cNvSpPr txBox="1"/>
          <p:nvPr>
            <p:ph idx="18" type="body"/>
          </p:nvPr>
        </p:nvSpPr>
        <p:spPr>
          <a:xfrm>
            <a:off x="6997159" y="4296649"/>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1" name="Google Shape;111;p50"/>
          <p:cNvSpPr txBox="1"/>
          <p:nvPr>
            <p:ph idx="19" type="body"/>
          </p:nvPr>
        </p:nvSpPr>
        <p:spPr>
          <a:xfrm>
            <a:off x="7002168" y="4604211"/>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50"/>
          <p:cNvSpPr txBox="1"/>
          <p:nvPr>
            <p:ph idx="20" type="body"/>
          </p:nvPr>
        </p:nvSpPr>
        <p:spPr>
          <a:xfrm>
            <a:off x="6997159" y="5278284"/>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 name="Google Shape;113;p50"/>
          <p:cNvSpPr txBox="1"/>
          <p:nvPr>
            <p:ph idx="21" type="body"/>
          </p:nvPr>
        </p:nvSpPr>
        <p:spPr>
          <a:xfrm>
            <a:off x="7002168" y="5585846"/>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50"/>
          <p:cNvSpPr txBox="1"/>
          <p:nvPr>
            <p:ph idx="22" type="body"/>
          </p:nvPr>
        </p:nvSpPr>
        <p:spPr>
          <a:xfrm>
            <a:off x="972091" y="2391859"/>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50"/>
          <p:cNvSpPr txBox="1"/>
          <p:nvPr>
            <p:ph idx="23" type="body"/>
          </p:nvPr>
        </p:nvSpPr>
        <p:spPr>
          <a:xfrm>
            <a:off x="972091" y="3292812"/>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 name="Google Shape;116;p50"/>
          <p:cNvSpPr txBox="1"/>
          <p:nvPr>
            <p:ph idx="24" type="body"/>
          </p:nvPr>
        </p:nvSpPr>
        <p:spPr>
          <a:xfrm>
            <a:off x="972091" y="4234107"/>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50"/>
          <p:cNvSpPr txBox="1"/>
          <p:nvPr>
            <p:ph idx="25" type="body"/>
          </p:nvPr>
        </p:nvSpPr>
        <p:spPr>
          <a:xfrm>
            <a:off x="972091" y="5175401"/>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50"/>
          <p:cNvSpPr txBox="1"/>
          <p:nvPr>
            <p:ph idx="26" type="body"/>
          </p:nvPr>
        </p:nvSpPr>
        <p:spPr>
          <a:xfrm>
            <a:off x="6418150" y="2391859"/>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50"/>
          <p:cNvSpPr txBox="1"/>
          <p:nvPr>
            <p:ph idx="27" type="body"/>
          </p:nvPr>
        </p:nvSpPr>
        <p:spPr>
          <a:xfrm>
            <a:off x="6418150" y="3292812"/>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50"/>
          <p:cNvSpPr txBox="1"/>
          <p:nvPr>
            <p:ph idx="28" type="body"/>
          </p:nvPr>
        </p:nvSpPr>
        <p:spPr>
          <a:xfrm>
            <a:off x="6418150" y="4234107"/>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50"/>
          <p:cNvSpPr txBox="1"/>
          <p:nvPr>
            <p:ph idx="29" type="body"/>
          </p:nvPr>
        </p:nvSpPr>
        <p:spPr>
          <a:xfrm>
            <a:off x="6418150" y="5175401"/>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02">
  <p:cSld name="Agenda Slide 02">
    <p:spTree>
      <p:nvGrpSpPr>
        <p:cNvPr id="122" name="Shape 122"/>
        <p:cNvGrpSpPr/>
        <p:nvPr/>
      </p:nvGrpSpPr>
      <p:grpSpPr>
        <a:xfrm>
          <a:off x="0" y="0"/>
          <a:ext cx="0" cy="0"/>
          <a:chOff x="0" y="0"/>
          <a:chExt cx="0" cy="0"/>
        </a:xfrm>
      </p:grpSpPr>
      <p:sp>
        <p:nvSpPr>
          <p:cNvPr id="123" name="Google Shape;123;p51"/>
          <p:cNvSpPr txBox="1"/>
          <p:nvPr>
            <p:ph type="title"/>
          </p:nvPr>
        </p:nvSpPr>
        <p:spPr>
          <a:xfrm>
            <a:off x="930506" y="677874"/>
            <a:ext cx="5914047" cy="8786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4" name="Google Shape;124;p51"/>
          <p:cNvSpPr txBox="1"/>
          <p:nvPr>
            <p:ph idx="1" type="body"/>
          </p:nvPr>
        </p:nvSpPr>
        <p:spPr>
          <a:xfrm>
            <a:off x="930275"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25" name="Google Shape;125;p51"/>
          <p:cNvCxnSpPr/>
          <p:nvPr/>
        </p:nvCxnSpPr>
        <p:spPr>
          <a:xfrm rot="10800000">
            <a:off x="1028700" y="3146613"/>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26" name="Google Shape;126;p51"/>
          <p:cNvSpPr txBox="1"/>
          <p:nvPr>
            <p:ph idx="2" type="body"/>
          </p:nvPr>
        </p:nvSpPr>
        <p:spPr>
          <a:xfrm>
            <a:off x="1524206" y="2440955"/>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7" name="Google Shape;127;p51"/>
          <p:cNvSpPr txBox="1"/>
          <p:nvPr>
            <p:ph idx="3" type="body"/>
          </p:nvPr>
        </p:nvSpPr>
        <p:spPr>
          <a:xfrm>
            <a:off x="1529215" y="2748517"/>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28" name="Google Shape;128;p51"/>
          <p:cNvCxnSpPr/>
          <p:nvPr/>
        </p:nvCxnSpPr>
        <p:spPr>
          <a:xfrm rot="10800000">
            <a:off x="1028700" y="4074460"/>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29" name="Google Shape;129;p51"/>
          <p:cNvSpPr txBox="1"/>
          <p:nvPr>
            <p:ph idx="4" type="body"/>
          </p:nvPr>
        </p:nvSpPr>
        <p:spPr>
          <a:xfrm>
            <a:off x="1524206" y="3368802"/>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0" name="Google Shape;130;p51"/>
          <p:cNvSpPr txBox="1"/>
          <p:nvPr>
            <p:ph idx="5" type="body"/>
          </p:nvPr>
        </p:nvSpPr>
        <p:spPr>
          <a:xfrm>
            <a:off x="1529215" y="3676364"/>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31" name="Google Shape;131;p51"/>
          <p:cNvCxnSpPr/>
          <p:nvPr/>
        </p:nvCxnSpPr>
        <p:spPr>
          <a:xfrm rot="10800000">
            <a:off x="1028700" y="5002307"/>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32" name="Google Shape;132;p51"/>
          <p:cNvSpPr txBox="1"/>
          <p:nvPr>
            <p:ph idx="6" type="body"/>
          </p:nvPr>
        </p:nvSpPr>
        <p:spPr>
          <a:xfrm>
            <a:off x="1524206" y="4296649"/>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3" name="Google Shape;133;p51"/>
          <p:cNvSpPr txBox="1"/>
          <p:nvPr>
            <p:ph idx="7" type="body"/>
          </p:nvPr>
        </p:nvSpPr>
        <p:spPr>
          <a:xfrm>
            <a:off x="1529215" y="4604211"/>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4" name="Google Shape;134;p51"/>
          <p:cNvSpPr txBox="1"/>
          <p:nvPr>
            <p:ph idx="8" type="body"/>
          </p:nvPr>
        </p:nvSpPr>
        <p:spPr>
          <a:xfrm>
            <a:off x="1524206" y="5278284"/>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 name="Google Shape;135;p51"/>
          <p:cNvSpPr txBox="1"/>
          <p:nvPr>
            <p:ph idx="9" type="body"/>
          </p:nvPr>
        </p:nvSpPr>
        <p:spPr>
          <a:xfrm>
            <a:off x="1529215" y="5585846"/>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36" name="Google Shape;136;p51"/>
          <p:cNvCxnSpPr/>
          <p:nvPr/>
        </p:nvCxnSpPr>
        <p:spPr>
          <a:xfrm rot="10800000">
            <a:off x="6501653" y="3146613"/>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37" name="Google Shape;137;p51"/>
          <p:cNvSpPr txBox="1"/>
          <p:nvPr>
            <p:ph idx="13" type="body"/>
          </p:nvPr>
        </p:nvSpPr>
        <p:spPr>
          <a:xfrm>
            <a:off x="6997159" y="2440955"/>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8" name="Google Shape;138;p51"/>
          <p:cNvSpPr txBox="1"/>
          <p:nvPr>
            <p:ph idx="14" type="body"/>
          </p:nvPr>
        </p:nvSpPr>
        <p:spPr>
          <a:xfrm>
            <a:off x="7002168" y="2748517"/>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39" name="Google Shape;139;p51"/>
          <p:cNvCxnSpPr/>
          <p:nvPr/>
        </p:nvCxnSpPr>
        <p:spPr>
          <a:xfrm rot="10800000">
            <a:off x="6501653" y="4074460"/>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40" name="Google Shape;140;p51"/>
          <p:cNvSpPr txBox="1"/>
          <p:nvPr>
            <p:ph idx="15" type="body"/>
          </p:nvPr>
        </p:nvSpPr>
        <p:spPr>
          <a:xfrm>
            <a:off x="6997159" y="3368802"/>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1" name="Google Shape;141;p51"/>
          <p:cNvSpPr txBox="1"/>
          <p:nvPr>
            <p:ph idx="16" type="body"/>
          </p:nvPr>
        </p:nvSpPr>
        <p:spPr>
          <a:xfrm>
            <a:off x="7002168" y="3676364"/>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42" name="Google Shape;142;p51"/>
          <p:cNvCxnSpPr/>
          <p:nvPr/>
        </p:nvCxnSpPr>
        <p:spPr>
          <a:xfrm rot="10800000">
            <a:off x="6501653" y="5002307"/>
            <a:ext cx="4696239" cy="0"/>
          </a:xfrm>
          <a:prstGeom prst="straightConnector1">
            <a:avLst/>
          </a:prstGeom>
          <a:noFill/>
          <a:ln cap="flat" cmpd="sng" w="12700">
            <a:solidFill>
              <a:schemeClr val="accent3"/>
            </a:solidFill>
            <a:prstDash val="dot"/>
            <a:miter lim="800000"/>
            <a:headEnd len="sm" w="sm" type="none"/>
            <a:tailEnd len="sm" w="sm" type="none"/>
          </a:ln>
        </p:spPr>
      </p:cxnSp>
      <p:sp>
        <p:nvSpPr>
          <p:cNvPr id="143" name="Google Shape;143;p51"/>
          <p:cNvSpPr txBox="1"/>
          <p:nvPr>
            <p:ph idx="17" type="body"/>
          </p:nvPr>
        </p:nvSpPr>
        <p:spPr>
          <a:xfrm>
            <a:off x="6997159" y="4296649"/>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4" name="Google Shape;144;p51"/>
          <p:cNvSpPr txBox="1"/>
          <p:nvPr>
            <p:ph idx="18" type="body"/>
          </p:nvPr>
        </p:nvSpPr>
        <p:spPr>
          <a:xfrm>
            <a:off x="7002168" y="4604211"/>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5" name="Google Shape;145;p51"/>
          <p:cNvSpPr txBox="1"/>
          <p:nvPr>
            <p:ph idx="19" type="body"/>
          </p:nvPr>
        </p:nvSpPr>
        <p:spPr>
          <a:xfrm>
            <a:off x="6997159" y="5278284"/>
            <a:ext cx="3705225" cy="28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100"/>
              <a:buFont typeface="Arial"/>
              <a:buNone/>
              <a:defRPr b="1" i="0" sz="11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6" name="Google Shape;146;p51"/>
          <p:cNvSpPr txBox="1"/>
          <p:nvPr>
            <p:ph idx="20" type="body"/>
          </p:nvPr>
        </p:nvSpPr>
        <p:spPr>
          <a:xfrm>
            <a:off x="7002168" y="5585846"/>
            <a:ext cx="3700216" cy="3367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7" name="Google Shape;147;p51"/>
          <p:cNvSpPr txBox="1"/>
          <p:nvPr>
            <p:ph idx="21" type="body"/>
          </p:nvPr>
        </p:nvSpPr>
        <p:spPr>
          <a:xfrm>
            <a:off x="972091" y="2391859"/>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8" name="Google Shape;148;p51"/>
          <p:cNvSpPr txBox="1"/>
          <p:nvPr>
            <p:ph idx="22" type="body"/>
          </p:nvPr>
        </p:nvSpPr>
        <p:spPr>
          <a:xfrm>
            <a:off x="972091" y="3292812"/>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9" name="Google Shape;149;p51"/>
          <p:cNvSpPr txBox="1"/>
          <p:nvPr>
            <p:ph idx="23" type="body"/>
          </p:nvPr>
        </p:nvSpPr>
        <p:spPr>
          <a:xfrm>
            <a:off x="972091" y="4234107"/>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0" name="Google Shape;150;p51"/>
          <p:cNvSpPr txBox="1"/>
          <p:nvPr>
            <p:ph idx="24" type="body"/>
          </p:nvPr>
        </p:nvSpPr>
        <p:spPr>
          <a:xfrm>
            <a:off x="972091" y="5175401"/>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1" name="Google Shape;151;p51"/>
          <p:cNvSpPr txBox="1"/>
          <p:nvPr>
            <p:ph idx="25" type="body"/>
          </p:nvPr>
        </p:nvSpPr>
        <p:spPr>
          <a:xfrm>
            <a:off x="6418150" y="2391859"/>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2" name="Google Shape;152;p51"/>
          <p:cNvSpPr txBox="1"/>
          <p:nvPr>
            <p:ph idx="26" type="body"/>
          </p:nvPr>
        </p:nvSpPr>
        <p:spPr>
          <a:xfrm>
            <a:off x="6418150" y="3292812"/>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3" name="Google Shape;153;p51"/>
          <p:cNvSpPr txBox="1"/>
          <p:nvPr>
            <p:ph idx="27" type="body"/>
          </p:nvPr>
        </p:nvSpPr>
        <p:spPr>
          <a:xfrm>
            <a:off x="6418150" y="4234107"/>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 name="Google Shape;154;p51"/>
          <p:cNvSpPr txBox="1"/>
          <p:nvPr>
            <p:ph idx="28" type="body"/>
          </p:nvPr>
        </p:nvSpPr>
        <p:spPr>
          <a:xfrm>
            <a:off x="6418150" y="5175401"/>
            <a:ext cx="552115" cy="5289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BFBFBF"/>
              </a:buClr>
              <a:buSzPts val="2400"/>
              <a:buFont typeface="Arial"/>
              <a:buNone/>
              <a:defRPr b="1" i="0" sz="2400" u="none" cap="none" strike="noStrike">
                <a:solidFill>
                  <a:srgbClr val="BFBFB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6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Left Par">
  <p:cSld name="Content Slide Left Par">
    <p:spTree>
      <p:nvGrpSpPr>
        <p:cNvPr id="155" name="Shape 155"/>
        <p:cNvGrpSpPr/>
        <p:nvPr/>
      </p:nvGrpSpPr>
      <p:grpSpPr>
        <a:xfrm>
          <a:off x="0" y="0"/>
          <a:ext cx="0" cy="0"/>
          <a:chOff x="0" y="0"/>
          <a:chExt cx="0" cy="0"/>
        </a:xfrm>
      </p:grpSpPr>
      <p:sp>
        <p:nvSpPr>
          <p:cNvPr id="156" name="Google Shape;156;p52"/>
          <p:cNvSpPr txBox="1"/>
          <p:nvPr>
            <p:ph idx="1" type="body"/>
          </p:nvPr>
        </p:nvSpPr>
        <p:spPr>
          <a:xfrm>
            <a:off x="930506" y="2075225"/>
            <a:ext cx="2943087" cy="39350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B5B5B"/>
              </a:buClr>
              <a:buSzPts val="1400"/>
              <a:buFont typeface="Arial"/>
              <a:buNone/>
              <a:defRPr b="0" i="0" sz="1400" u="none" cap="none" strike="noStrike">
                <a:solidFill>
                  <a:srgbClr val="5B5B5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7" name="Google Shape;157;p52"/>
          <p:cNvSpPr txBox="1"/>
          <p:nvPr>
            <p:ph type="title"/>
          </p:nvPr>
        </p:nvSpPr>
        <p:spPr>
          <a:xfrm>
            <a:off x="930506" y="677874"/>
            <a:ext cx="3705225"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52"/>
          <p:cNvSpPr txBox="1"/>
          <p:nvPr>
            <p:ph idx="2" type="body"/>
          </p:nvPr>
        </p:nvSpPr>
        <p:spPr>
          <a:xfrm>
            <a:off x="930275" y="419101"/>
            <a:ext cx="3705225" cy="209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Arial Black"/>
                <a:ea typeface="Arial Black"/>
                <a:cs typeface="Arial Black"/>
                <a:sym typeface="Arial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4.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nvSpPr>
        <p:spPr>
          <a:xfrm>
            <a:off x="11496663" y="6366644"/>
            <a:ext cx="4866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i="0" lang="en-US" sz="1000" u="none" cap="none" strike="noStrike">
                <a:solidFill>
                  <a:srgbClr val="BFBFBF"/>
                </a:solidFill>
                <a:latin typeface="Arial"/>
                <a:ea typeface="Arial"/>
                <a:cs typeface="Arial"/>
                <a:sym typeface="Arial"/>
              </a:rPr>
              <a:t>‹#›</a:t>
            </a:fld>
            <a:endParaRPr b="1" i="0" sz="1000" u="none" cap="none" strike="noStrike">
              <a:solidFill>
                <a:srgbClr val="BFBFBF"/>
              </a:solidFill>
              <a:latin typeface="Arial"/>
              <a:ea typeface="Arial"/>
              <a:cs typeface="Arial"/>
              <a:sym typeface="Arial"/>
            </a:endParaRPr>
          </a:p>
        </p:txBody>
      </p:sp>
      <p:sp>
        <p:nvSpPr>
          <p:cNvPr id="37" name="Google Shape;37;p40"/>
          <p:cNvSpPr txBox="1"/>
          <p:nvPr/>
        </p:nvSpPr>
        <p:spPr>
          <a:xfrm>
            <a:off x="-2117725" y="407893"/>
            <a:ext cx="1572293" cy="14399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600"/>
              <a:buFont typeface="Arial"/>
              <a:buNone/>
            </a:pPr>
            <a:r>
              <a:rPr b="0" i="0" lang="en-US" sz="1600" u="none" cap="none" strike="noStrike">
                <a:solidFill>
                  <a:srgbClr val="FF0000"/>
                </a:solidFill>
                <a:latin typeface="Arial"/>
                <a:ea typeface="Arial"/>
                <a:cs typeface="Arial"/>
                <a:sym typeface="Arial"/>
              </a:rPr>
              <a:t>*Guide:</a:t>
            </a:r>
            <a:br>
              <a:rPr b="0" i="0" lang="en-US" sz="1600" u="none" cap="none" strike="noStrike">
                <a:solidFill>
                  <a:srgbClr val="FF0000"/>
                </a:solidFill>
                <a:latin typeface="Arial"/>
                <a:ea typeface="Arial"/>
                <a:cs typeface="Arial"/>
                <a:sym typeface="Arial"/>
              </a:rPr>
            </a:br>
            <a:r>
              <a:rPr b="0" i="0" lang="en-US" sz="1600" u="none" cap="none" strike="noStrike">
                <a:solidFill>
                  <a:srgbClr val="FF0000"/>
                </a:solidFill>
                <a:latin typeface="Arial"/>
                <a:ea typeface="Arial"/>
                <a:cs typeface="Arial"/>
                <a:sym typeface="Arial"/>
              </a:rPr>
              <a:t>Content should not go above this line</a:t>
            </a:r>
            <a:endParaRPr/>
          </a:p>
          <a:p>
            <a:pPr indent="0" lvl="0" marL="0" marR="0" rtl="0" algn="l">
              <a:lnSpc>
                <a:spcPct val="100000"/>
              </a:lnSpc>
              <a:spcBef>
                <a:spcPts val="1000"/>
              </a:spcBef>
              <a:spcAft>
                <a:spcPts val="0"/>
              </a:spcAft>
              <a:buClr>
                <a:srgbClr val="FF0000"/>
              </a:buClr>
              <a:buSzPts val="1600"/>
              <a:buFont typeface="Arial"/>
              <a:buNone/>
            </a:pPr>
            <a:r>
              <a:t/>
            </a:r>
            <a:endParaRPr b="0" i="0" sz="1600" u="none" cap="none" strike="noStrike">
              <a:solidFill>
                <a:srgbClr val="FF0000"/>
              </a:solidFill>
              <a:latin typeface="Arial"/>
              <a:ea typeface="Arial"/>
              <a:cs typeface="Arial"/>
              <a:sym typeface="Arial"/>
            </a:endParaRPr>
          </a:p>
        </p:txBody>
      </p:sp>
      <p:sp>
        <p:nvSpPr>
          <p:cNvPr id="38" name="Google Shape;38;p40"/>
          <p:cNvSpPr txBox="1"/>
          <p:nvPr/>
        </p:nvSpPr>
        <p:spPr>
          <a:xfrm>
            <a:off x="11710570" y="-1693623"/>
            <a:ext cx="1572293" cy="14399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600"/>
              <a:buFont typeface="Arial"/>
              <a:buNone/>
            </a:pPr>
            <a:r>
              <a:rPr b="0" i="0" lang="en-US" sz="1600" u="none" cap="none" strike="noStrike">
                <a:solidFill>
                  <a:srgbClr val="FF0000"/>
                </a:solidFill>
                <a:latin typeface="Arial"/>
                <a:ea typeface="Arial"/>
                <a:cs typeface="Arial"/>
                <a:sym typeface="Arial"/>
              </a:rPr>
              <a:t>*Guide:</a:t>
            </a:r>
            <a:br>
              <a:rPr b="0" i="0" lang="en-US" sz="1600" u="none" cap="none" strike="noStrike">
                <a:solidFill>
                  <a:srgbClr val="FF0000"/>
                </a:solidFill>
                <a:latin typeface="Arial"/>
                <a:ea typeface="Arial"/>
                <a:cs typeface="Arial"/>
                <a:sym typeface="Arial"/>
              </a:rPr>
            </a:br>
            <a:r>
              <a:rPr b="0" i="0" lang="en-US" sz="1600" u="none" cap="none" strike="noStrike">
                <a:solidFill>
                  <a:srgbClr val="FF0000"/>
                </a:solidFill>
                <a:latin typeface="Arial"/>
                <a:ea typeface="Arial"/>
                <a:cs typeface="Arial"/>
                <a:sym typeface="Arial"/>
              </a:rPr>
              <a:t>Content should not go past the right of this line</a:t>
            </a:r>
            <a:endParaRPr/>
          </a:p>
          <a:p>
            <a:pPr indent="0" lvl="0" marL="0" marR="0" rtl="0" algn="l">
              <a:lnSpc>
                <a:spcPct val="100000"/>
              </a:lnSpc>
              <a:spcBef>
                <a:spcPts val="1000"/>
              </a:spcBef>
              <a:spcAft>
                <a:spcPts val="0"/>
              </a:spcAft>
              <a:buClr>
                <a:srgbClr val="FF0000"/>
              </a:buClr>
              <a:buSzPts val="1600"/>
              <a:buFont typeface="Arial"/>
              <a:buNone/>
            </a:pPr>
            <a:r>
              <a:t/>
            </a:r>
            <a:endParaRPr b="0" i="0" sz="1600" u="none" cap="none" strike="noStrike">
              <a:solidFill>
                <a:srgbClr val="FF0000"/>
              </a:solidFill>
              <a:latin typeface="Arial"/>
              <a:ea typeface="Arial"/>
              <a:cs typeface="Arial"/>
              <a:sym typeface="Arial"/>
            </a:endParaRPr>
          </a:p>
        </p:txBody>
      </p:sp>
      <p:sp>
        <p:nvSpPr>
          <p:cNvPr id="39" name="Google Shape;39;p40"/>
          <p:cNvSpPr txBox="1"/>
          <p:nvPr/>
        </p:nvSpPr>
        <p:spPr>
          <a:xfrm>
            <a:off x="12480591" y="6455766"/>
            <a:ext cx="1572293" cy="14399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600"/>
              <a:buFont typeface="Arial"/>
              <a:buNone/>
            </a:pPr>
            <a:r>
              <a:rPr b="0" i="0" lang="en-US" sz="1600" u="none" cap="none" strike="noStrike">
                <a:solidFill>
                  <a:srgbClr val="FF0000"/>
                </a:solidFill>
                <a:latin typeface="Arial"/>
                <a:ea typeface="Arial"/>
                <a:cs typeface="Arial"/>
                <a:sym typeface="Arial"/>
              </a:rPr>
              <a:t>*Guide:</a:t>
            </a:r>
            <a:br>
              <a:rPr b="0" i="0" lang="en-US" sz="1600" u="none" cap="none" strike="noStrike">
                <a:solidFill>
                  <a:srgbClr val="FF0000"/>
                </a:solidFill>
                <a:latin typeface="Arial"/>
                <a:ea typeface="Arial"/>
                <a:cs typeface="Arial"/>
                <a:sym typeface="Arial"/>
              </a:rPr>
            </a:br>
            <a:r>
              <a:rPr b="0" i="0" lang="en-US" sz="1600" u="none" cap="none" strike="noStrike">
                <a:solidFill>
                  <a:srgbClr val="FF0000"/>
                </a:solidFill>
                <a:latin typeface="Arial"/>
                <a:ea typeface="Arial"/>
                <a:cs typeface="Arial"/>
                <a:sym typeface="Arial"/>
              </a:rPr>
              <a:t>Content should not go under the this line</a:t>
            </a:r>
            <a:endParaRPr/>
          </a:p>
          <a:p>
            <a:pPr indent="0" lvl="0" marL="0" marR="0" rtl="0" algn="l">
              <a:lnSpc>
                <a:spcPct val="100000"/>
              </a:lnSpc>
              <a:spcBef>
                <a:spcPts val="1000"/>
              </a:spcBef>
              <a:spcAft>
                <a:spcPts val="0"/>
              </a:spcAft>
              <a:buClr>
                <a:srgbClr val="FF0000"/>
              </a:buClr>
              <a:buSzPts val="1600"/>
              <a:buFont typeface="Arial"/>
              <a:buNone/>
            </a:pPr>
            <a:r>
              <a:t/>
            </a:r>
            <a:endParaRPr b="0" i="0" sz="1600" u="none" cap="none" strike="noStrike">
              <a:solidFill>
                <a:srgbClr val="FF0000"/>
              </a:solidFill>
              <a:latin typeface="Arial"/>
              <a:ea typeface="Arial"/>
              <a:cs typeface="Arial"/>
              <a:sym typeface="Arial"/>
            </a:endParaRPr>
          </a:p>
        </p:txBody>
      </p:sp>
      <p:sp>
        <p:nvSpPr>
          <p:cNvPr id="40" name="Google Shape;40;p40"/>
          <p:cNvSpPr/>
          <p:nvPr/>
        </p:nvSpPr>
        <p:spPr>
          <a:xfrm rot="5400000">
            <a:off x="-767910" y="1284205"/>
            <a:ext cx="229511" cy="215445"/>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 name="Google Shape;41;p40"/>
          <p:cNvSpPr/>
          <p:nvPr/>
        </p:nvSpPr>
        <p:spPr>
          <a:xfrm rot="10800000">
            <a:off x="11600554" y="-512511"/>
            <a:ext cx="229511" cy="215445"/>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40"/>
          <p:cNvSpPr/>
          <p:nvPr/>
        </p:nvSpPr>
        <p:spPr>
          <a:xfrm rot="-5400000">
            <a:off x="13333103" y="6273300"/>
            <a:ext cx="229511" cy="215445"/>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orient="horz" pos="1032">
          <p15:clr>
            <a:srgbClr val="F26B43"/>
          </p15:clr>
        </p15:guide>
        <p15:guide id="4" pos="7224">
          <p15:clr>
            <a:srgbClr val="F26B43"/>
          </p15:clr>
        </p15:guide>
        <p15:guide id="5"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37.png"/><Relationship Id="rId6" Type="http://schemas.openxmlformats.org/officeDocument/2006/relationships/image" Target="../media/image10.png"/><Relationship Id="rId7" Type="http://schemas.openxmlformats.org/officeDocument/2006/relationships/image" Target="../media/image1.png"/><Relationship Id="rId8"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57.png"/><Relationship Id="rId6" Type="http://schemas.openxmlformats.org/officeDocument/2006/relationships/image" Target="../media/image63.png"/><Relationship Id="rId7" Type="http://schemas.openxmlformats.org/officeDocument/2006/relationships/image" Target="../media/image8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74.png"/><Relationship Id="rId4" Type="http://schemas.openxmlformats.org/officeDocument/2006/relationships/image" Target="../media/image67.png"/><Relationship Id="rId5" Type="http://schemas.openxmlformats.org/officeDocument/2006/relationships/image" Target="../media/image57.png"/><Relationship Id="rId6" Type="http://schemas.openxmlformats.org/officeDocument/2006/relationships/image" Target="../media/image63.png"/><Relationship Id="rId7" Type="http://schemas.openxmlformats.org/officeDocument/2006/relationships/image" Target="../media/image65.png"/><Relationship Id="rId8" Type="http://schemas.openxmlformats.org/officeDocument/2006/relationships/image" Target="../media/image7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73.png"/><Relationship Id="rId4" Type="http://schemas.openxmlformats.org/officeDocument/2006/relationships/image" Target="../media/image67.png"/><Relationship Id="rId5" Type="http://schemas.openxmlformats.org/officeDocument/2006/relationships/image" Target="../media/image57.png"/><Relationship Id="rId6" Type="http://schemas.openxmlformats.org/officeDocument/2006/relationships/image" Target="../media/image63.png"/><Relationship Id="rId7" Type="http://schemas.openxmlformats.org/officeDocument/2006/relationships/image" Target="../media/image78.png"/></Relationships>
</file>

<file path=ppt/slides/_rels/slide13.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84.png"/><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80.png"/><Relationship Id="rId5" Type="http://schemas.openxmlformats.org/officeDocument/2006/relationships/image" Target="../media/image83.png"/><Relationship Id="rId6" Type="http://schemas.openxmlformats.org/officeDocument/2006/relationships/image" Target="../media/image68.png"/><Relationship Id="rId7" Type="http://schemas.openxmlformats.org/officeDocument/2006/relationships/image" Target="../media/image86.png"/><Relationship Id="rId8" Type="http://schemas.openxmlformats.org/officeDocument/2006/relationships/image" Target="../media/image7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94.png"/><Relationship Id="rId4" Type="http://schemas.openxmlformats.org/officeDocument/2006/relationships/image" Target="../media/image67.png"/><Relationship Id="rId5" Type="http://schemas.openxmlformats.org/officeDocument/2006/relationships/image" Target="../media/image57.png"/><Relationship Id="rId6" Type="http://schemas.openxmlformats.org/officeDocument/2006/relationships/image" Target="../media/image63.png"/><Relationship Id="rId7"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67.png"/><Relationship Id="rId4" Type="http://schemas.openxmlformats.org/officeDocument/2006/relationships/image" Target="../media/image89.png"/><Relationship Id="rId5" Type="http://schemas.openxmlformats.org/officeDocument/2006/relationships/image" Target="../media/image81.png"/><Relationship Id="rId6" Type="http://schemas.openxmlformats.org/officeDocument/2006/relationships/image" Target="../media/image9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79.png"/><Relationship Id="rId4" Type="http://schemas.openxmlformats.org/officeDocument/2006/relationships/image" Target="../media/image67.png"/><Relationship Id="rId5" Type="http://schemas.openxmlformats.org/officeDocument/2006/relationships/image" Target="../media/image57.png"/><Relationship Id="rId6" Type="http://schemas.openxmlformats.org/officeDocument/2006/relationships/image" Target="../media/image63.png"/><Relationship Id="rId7" Type="http://schemas.openxmlformats.org/officeDocument/2006/relationships/image" Target="../media/image7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10.png"/><Relationship Id="rId4" Type="http://schemas.openxmlformats.org/officeDocument/2006/relationships/image" Target="../media/image88.png"/><Relationship Id="rId5" Type="http://schemas.openxmlformats.org/officeDocument/2006/relationships/image" Target="../media/image90.png"/><Relationship Id="rId6" Type="http://schemas.openxmlformats.org/officeDocument/2006/relationships/image" Target="../media/image85.png"/><Relationship Id="rId7" Type="http://schemas.openxmlformats.org/officeDocument/2006/relationships/image" Target="../media/image9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7.jp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00.png"/><Relationship Id="rId4" Type="http://schemas.openxmlformats.org/officeDocument/2006/relationships/image" Target="../media/image9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0.png"/><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00.png"/><Relationship Id="rId4" Type="http://schemas.openxmlformats.org/officeDocument/2006/relationships/image" Target="../media/image97.png"/><Relationship Id="rId5"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3.png"/><Relationship Id="rId4" Type="http://schemas.openxmlformats.org/officeDocument/2006/relationships/image" Target="../media/image10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98.png"/><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98.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36.png"/><Relationship Id="rId5" Type="http://schemas.openxmlformats.org/officeDocument/2006/relationships/image" Target="../media/image53.png"/><Relationship Id="rId6" Type="http://schemas.openxmlformats.org/officeDocument/2006/relationships/image" Target="../media/image39.png"/><Relationship Id="rId7" Type="http://schemas.openxmlformats.org/officeDocument/2006/relationships/image" Target="../media/image44.png"/><Relationship Id="rId8" Type="http://schemas.openxmlformats.org/officeDocument/2006/relationships/image" Target="../media/image6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101.png"/><Relationship Id="rId4" Type="http://schemas.openxmlformats.org/officeDocument/2006/relationships/image" Target="../media/image95.png"/><Relationship Id="rId5" Type="http://schemas.openxmlformats.org/officeDocument/2006/relationships/image" Target="../media/image9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hyperlink" Target="https://ssir.org/articles/entry/the_curb_cut_effect" TargetMode="External"/><Relationship Id="rId4" Type="http://schemas.openxmlformats.org/officeDocument/2006/relationships/hyperlink" Target="https://www.ilo.org/wcmsp5/groups/public/---ed_emp/documents/publication/wcms_750935.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hyperlink" Target="https://viablefuturescenter.org/racemattersinstitute/assessment-2/" TargetMode="External"/><Relationship Id="rId4" Type="http://schemas.openxmlformats.org/officeDocument/2006/relationships/hyperlink" Target="https://www.equalmeasure.org/wp-content/uploads/2019/12/EquityCounts_OYF-Measures-Brief_EqM_FINAL_Oct19.pdf" TargetMode="External"/><Relationship Id="rId5" Type="http://schemas.openxmlformats.org/officeDocument/2006/relationships/image" Target="../media/image107.png"/><Relationship Id="rId6" Type="http://schemas.openxmlformats.org/officeDocument/2006/relationships/image" Target="../media/image10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6.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50.png"/></Relationships>
</file>

<file path=ppt/slides/_rels/slide9.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45.png"/><Relationship Id="rId4" Type="http://schemas.openxmlformats.org/officeDocument/2006/relationships/image" Target="../media/image60.png"/><Relationship Id="rId9" Type="http://schemas.openxmlformats.org/officeDocument/2006/relationships/image" Target="../media/image41.png"/><Relationship Id="rId5" Type="http://schemas.openxmlformats.org/officeDocument/2006/relationships/image" Target="../media/image43.png"/><Relationship Id="rId6" Type="http://schemas.openxmlformats.org/officeDocument/2006/relationships/image" Target="../media/image38.png"/><Relationship Id="rId7" Type="http://schemas.openxmlformats.org/officeDocument/2006/relationships/image" Target="../media/image51.png"/><Relationship Id="rId8"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6" name="Shape 306"/>
        <p:cNvGrpSpPr/>
        <p:nvPr/>
      </p:nvGrpSpPr>
      <p:grpSpPr>
        <a:xfrm>
          <a:off x="0" y="0"/>
          <a:ext cx="0" cy="0"/>
          <a:chOff x="0" y="0"/>
          <a:chExt cx="0" cy="0"/>
        </a:xfrm>
      </p:grpSpPr>
      <p:pic>
        <p:nvPicPr>
          <p:cNvPr id="307" name="Google Shape;307;p1"/>
          <p:cNvPicPr preferRelativeResize="0"/>
          <p:nvPr/>
        </p:nvPicPr>
        <p:blipFill rotWithShape="1">
          <a:blip r:embed="rId3">
            <a:alphaModFix/>
          </a:blip>
          <a:srcRect b="0" l="17223" r="6633" t="0"/>
          <a:stretch/>
        </p:blipFill>
        <p:spPr>
          <a:xfrm>
            <a:off x="3943572" y="-12966"/>
            <a:ext cx="8274076" cy="6079231"/>
          </a:xfrm>
          <a:prstGeom prst="rect">
            <a:avLst/>
          </a:prstGeom>
          <a:noFill/>
          <a:ln>
            <a:noFill/>
          </a:ln>
        </p:spPr>
      </p:pic>
      <p:sp>
        <p:nvSpPr>
          <p:cNvPr id="308" name="Google Shape;308;p1"/>
          <p:cNvSpPr/>
          <p:nvPr/>
        </p:nvSpPr>
        <p:spPr>
          <a:xfrm>
            <a:off x="4073337" y="-22497"/>
            <a:ext cx="8144311" cy="6030791"/>
          </a:xfrm>
          <a:prstGeom prst="rect">
            <a:avLst/>
          </a:prstGeom>
          <a:gradFill>
            <a:gsLst>
              <a:gs pos="0">
                <a:srgbClr val="00A0CC">
                  <a:alpha val="89803"/>
                </a:srgbClr>
              </a:gs>
              <a:gs pos="99000">
                <a:srgbClr val="EBF1F2">
                  <a:alpha val="0"/>
                </a:srgbClr>
              </a:gs>
              <a:gs pos="100000">
                <a:srgbClr val="EBF1F2">
                  <a:alpha val="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9" name="Google Shape;309;p1"/>
          <p:cNvSpPr/>
          <p:nvPr/>
        </p:nvSpPr>
        <p:spPr>
          <a:xfrm>
            <a:off x="-101820" y="-22497"/>
            <a:ext cx="4158543" cy="6920433"/>
          </a:xfrm>
          <a:prstGeom prst="rect">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12C4D"/>
              </a:solidFill>
              <a:latin typeface="Calibri"/>
              <a:ea typeface="Calibri"/>
              <a:cs typeface="Calibri"/>
              <a:sym typeface="Calibri"/>
            </a:endParaRPr>
          </a:p>
        </p:txBody>
      </p:sp>
      <p:sp>
        <p:nvSpPr>
          <p:cNvPr id="310" name="Google Shape;310;p1"/>
          <p:cNvSpPr txBox="1"/>
          <p:nvPr>
            <p:ph type="title"/>
          </p:nvPr>
        </p:nvSpPr>
        <p:spPr>
          <a:xfrm>
            <a:off x="285169" y="2605265"/>
            <a:ext cx="3466486" cy="261399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Arial"/>
              <a:buNone/>
            </a:pPr>
            <a:r>
              <a:rPr lang="en-US" sz="4000">
                <a:solidFill>
                  <a:schemeClr val="accent1"/>
                </a:solidFill>
              </a:rPr>
              <a:t>GOYN</a:t>
            </a:r>
            <a:r>
              <a:rPr lang="en-US" sz="4000">
                <a:solidFill>
                  <a:schemeClr val="lt1"/>
                </a:solidFill>
              </a:rPr>
              <a:t> Equity </a:t>
            </a:r>
            <a:br>
              <a:rPr lang="en-US" sz="4000">
                <a:solidFill>
                  <a:schemeClr val="lt1"/>
                </a:solidFill>
              </a:rPr>
            </a:br>
            <a:r>
              <a:rPr lang="en-US" sz="4000">
                <a:solidFill>
                  <a:schemeClr val="lt1"/>
                </a:solidFill>
              </a:rPr>
              <a:t>&amp; Structural Justice Framework</a:t>
            </a:r>
            <a:endParaRPr/>
          </a:p>
        </p:txBody>
      </p:sp>
      <p:sp>
        <p:nvSpPr>
          <p:cNvPr id="311" name="Google Shape;311;p1"/>
          <p:cNvSpPr/>
          <p:nvPr/>
        </p:nvSpPr>
        <p:spPr>
          <a:xfrm rot="5400000">
            <a:off x="7692484" y="2363243"/>
            <a:ext cx="889401" cy="81609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 </a:t>
            </a:r>
            <a:endParaRPr/>
          </a:p>
        </p:txBody>
      </p:sp>
      <p:sp>
        <p:nvSpPr>
          <p:cNvPr id="312" name="Google Shape;312;p1"/>
          <p:cNvSpPr txBox="1"/>
          <p:nvPr>
            <p:ph idx="1" type="body"/>
          </p:nvPr>
        </p:nvSpPr>
        <p:spPr>
          <a:xfrm>
            <a:off x="297361" y="5268031"/>
            <a:ext cx="2761996" cy="3207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None/>
            </a:pPr>
            <a:r>
              <a:rPr lang="en-US" sz="1600">
                <a:latin typeface="Arial"/>
                <a:ea typeface="Arial"/>
                <a:cs typeface="Arial"/>
                <a:sym typeface="Arial"/>
              </a:rPr>
              <a:t>NOVEMBER 2022</a:t>
            </a:r>
            <a:endParaRPr/>
          </a:p>
        </p:txBody>
      </p:sp>
      <p:pic>
        <p:nvPicPr>
          <p:cNvPr descr="A picture containing drawing&#10;&#10;Description automatically generated" id="313" name="Google Shape;313;p1"/>
          <p:cNvPicPr preferRelativeResize="0"/>
          <p:nvPr/>
        </p:nvPicPr>
        <p:blipFill rotWithShape="1">
          <a:blip r:embed="rId4">
            <a:alphaModFix/>
          </a:blip>
          <a:srcRect b="0" l="0" r="0" t="0"/>
          <a:stretch/>
        </p:blipFill>
        <p:spPr>
          <a:xfrm>
            <a:off x="9540957" y="6335515"/>
            <a:ext cx="821689" cy="216378"/>
          </a:xfrm>
          <a:prstGeom prst="rect">
            <a:avLst/>
          </a:prstGeom>
          <a:noFill/>
          <a:ln>
            <a:noFill/>
          </a:ln>
        </p:spPr>
      </p:pic>
      <p:pic>
        <p:nvPicPr>
          <p:cNvPr descr="Logotipo, nombre de la empresa&#10;&#10;Descripción generada automáticamente" id="314" name="Google Shape;314;p1"/>
          <p:cNvPicPr preferRelativeResize="0"/>
          <p:nvPr/>
        </p:nvPicPr>
        <p:blipFill rotWithShape="1">
          <a:blip r:embed="rId5">
            <a:alphaModFix/>
          </a:blip>
          <a:srcRect b="0" l="0" r="0" t="0"/>
          <a:stretch/>
        </p:blipFill>
        <p:spPr>
          <a:xfrm>
            <a:off x="6096000" y="6138051"/>
            <a:ext cx="629914" cy="675268"/>
          </a:xfrm>
          <a:prstGeom prst="rect">
            <a:avLst/>
          </a:prstGeom>
          <a:noFill/>
          <a:ln>
            <a:noFill/>
          </a:ln>
        </p:spPr>
      </p:pic>
      <p:pic>
        <p:nvPicPr>
          <p:cNvPr descr="A close up of a sign&#10;&#10;Description automatically generated" id="315" name="Google Shape;315;p1"/>
          <p:cNvPicPr preferRelativeResize="0"/>
          <p:nvPr/>
        </p:nvPicPr>
        <p:blipFill rotWithShape="1">
          <a:blip r:embed="rId6">
            <a:alphaModFix/>
          </a:blip>
          <a:srcRect b="0" l="0" r="0" t="0"/>
          <a:stretch/>
        </p:blipFill>
        <p:spPr>
          <a:xfrm>
            <a:off x="7278015" y="6258472"/>
            <a:ext cx="802595" cy="444270"/>
          </a:xfrm>
          <a:prstGeom prst="rect">
            <a:avLst/>
          </a:prstGeom>
          <a:noFill/>
          <a:ln>
            <a:noFill/>
          </a:ln>
        </p:spPr>
      </p:pic>
      <p:pic>
        <p:nvPicPr>
          <p:cNvPr descr="A picture containing black&#10;&#10;Description automatically generated" id="316" name="Google Shape;316;p1"/>
          <p:cNvPicPr preferRelativeResize="0"/>
          <p:nvPr/>
        </p:nvPicPr>
        <p:blipFill rotWithShape="1">
          <a:blip r:embed="rId7">
            <a:alphaModFix/>
          </a:blip>
          <a:srcRect b="0" l="0" r="0" t="0"/>
          <a:stretch/>
        </p:blipFill>
        <p:spPr>
          <a:xfrm>
            <a:off x="4557279" y="6107895"/>
            <a:ext cx="1061899" cy="614524"/>
          </a:xfrm>
          <a:prstGeom prst="rect">
            <a:avLst/>
          </a:prstGeom>
          <a:noFill/>
          <a:ln>
            <a:noFill/>
          </a:ln>
        </p:spPr>
      </p:pic>
      <p:pic>
        <p:nvPicPr>
          <p:cNvPr descr="A picture containing object, clock, orange&#10;&#10;Description automatically generated" id="317" name="Google Shape;317;p1"/>
          <p:cNvPicPr preferRelativeResize="0"/>
          <p:nvPr/>
        </p:nvPicPr>
        <p:blipFill rotWithShape="1">
          <a:blip r:embed="rId8">
            <a:alphaModFix/>
          </a:blip>
          <a:srcRect b="0" l="0" r="0" t="0"/>
          <a:stretch/>
        </p:blipFill>
        <p:spPr>
          <a:xfrm>
            <a:off x="10792496" y="6266964"/>
            <a:ext cx="1104463" cy="331339"/>
          </a:xfrm>
          <a:prstGeom prst="rect">
            <a:avLst/>
          </a:prstGeom>
          <a:noFill/>
          <a:ln>
            <a:noFill/>
          </a:ln>
        </p:spPr>
      </p:pic>
      <p:pic>
        <p:nvPicPr>
          <p:cNvPr id="318" name="Google Shape;318;p1"/>
          <p:cNvPicPr preferRelativeResize="0"/>
          <p:nvPr/>
        </p:nvPicPr>
        <p:blipFill rotWithShape="1">
          <a:blip r:embed="rId9">
            <a:alphaModFix/>
          </a:blip>
          <a:srcRect b="0" l="0" r="0" t="0"/>
          <a:stretch/>
        </p:blipFill>
        <p:spPr>
          <a:xfrm>
            <a:off x="8520560" y="6236706"/>
            <a:ext cx="678469" cy="446094"/>
          </a:xfrm>
          <a:prstGeom prst="rect">
            <a:avLst/>
          </a:prstGeom>
          <a:noFill/>
          <a:ln>
            <a:noFill/>
          </a:ln>
        </p:spPr>
      </p:pic>
      <p:cxnSp>
        <p:nvCxnSpPr>
          <p:cNvPr id="319" name="Google Shape;319;p1"/>
          <p:cNvCxnSpPr/>
          <p:nvPr/>
        </p:nvCxnSpPr>
        <p:spPr>
          <a:xfrm>
            <a:off x="-101821" y="2153403"/>
            <a:ext cx="4158543" cy="0"/>
          </a:xfrm>
          <a:prstGeom prst="straightConnector1">
            <a:avLst/>
          </a:prstGeom>
          <a:noFill/>
          <a:ln cap="flat" cmpd="sng" w="19050">
            <a:solidFill>
              <a:schemeClr val="lt1"/>
            </a:solidFill>
            <a:prstDash val="solid"/>
            <a:miter lim="800000"/>
            <a:headEnd len="sm" w="sm" type="none"/>
            <a:tailEnd len="sm" w="sm" type="none"/>
          </a:ln>
        </p:spPr>
      </p:cxnSp>
      <p:pic>
        <p:nvPicPr>
          <p:cNvPr id="320" name="Google Shape;320;p1"/>
          <p:cNvPicPr preferRelativeResize="0"/>
          <p:nvPr/>
        </p:nvPicPr>
        <p:blipFill rotWithShape="1">
          <a:blip r:embed="rId10">
            <a:alphaModFix/>
          </a:blip>
          <a:srcRect b="14739" l="0" r="0" t="21616"/>
          <a:stretch/>
        </p:blipFill>
        <p:spPr>
          <a:xfrm>
            <a:off x="490346" y="519610"/>
            <a:ext cx="2827898" cy="1294571"/>
          </a:xfrm>
          <a:prstGeom prst="rect">
            <a:avLst/>
          </a:prstGeom>
          <a:noFill/>
          <a:ln>
            <a:noFill/>
          </a:ln>
        </p:spPr>
      </p:pic>
      <p:sp>
        <p:nvSpPr>
          <p:cNvPr id="321" name="Google Shape;321;p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neeraj@trif.in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0"/>
          <p:cNvSpPr/>
          <p:nvPr/>
        </p:nvSpPr>
        <p:spPr>
          <a:xfrm>
            <a:off x="-20179" y="-41463"/>
            <a:ext cx="12223340" cy="966351"/>
          </a:xfrm>
          <a:prstGeom prst="rect">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7" name="Google Shape;487;p10"/>
          <p:cNvSpPr txBox="1"/>
          <p:nvPr/>
        </p:nvSpPr>
        <p:spPr>
          <a:xfrm>
            <a:off x="278347" y="118551"/>
            <a:ext cx="2141583" cy="6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Arial"/>
              <a:buNone/>
            </a:pPr>
            <a:r>
              <a:rPr b="1" i="0" lang="en-US" sz="1800">
                <a:solidFill>
                  <a:schemeClr val="accent1"/>
                </a:solidFill>
                <a:latin typeface="Arial"/>
                <a:ea typeface="Arial"/>
                <a:cs typeface="Arial"/>
                <a:sym typeface="Arial"/>
              </a:rPr>
              <a:t>VISION FOR SUCCESS</a:t>
            </a:r>
            <a:endParaRPr b="0" i="0" sz="1800">
              <a:solidFill>
                <a:schemeClr val="lt1"/>
              </a:solidFill>
              <a:latin typeface="Arial"/>
              <a:ea typeface="Arial"/>
              <a:cs typeface="Arial"/>
              <a:sym typeface="Arial"/>
            </a:endParaRPr>
          </a:p>
        </p:txBody>
      </p:sp>
      <p:cxnSp>
        <p:nvCxnSpPr>
          <p:cNvPr id="488" name="Google Shape;488;p10"/>
          <p:cNvCxnSpPr/>
          <p:nvPr/>
        </p:nvCxnSpPr>
        <p:spPr>
          <a:xfrm>
            <a:off x="2455843" y="-41463"/>
            <a:ext cx="0" cy="966351"/>
          </a:xfrm>
          <a:prstGeom prst="straightConnector1">
            <a:avLst/>
          </a:prstGeom>
          <a:noFill/>
          <a:ln cap="flat" cmpd="sng" w="12700">
            <a:solidFill>
              <a:schemeClr val="accent1"/>
            </a:solidFill>
            <a:prstDash val="solid"/>
            <a:miter lim="800000"/>
            <a:headEnd len="sm" w="sm" type="none"/>
            <a:tailEnd len="sm" w="sm" type="none"/>
          </a:ln>
        </p:spPr>
      </p:cxnSp>
      <p:sp>
        <p:nvSpPr>
          <p:cNvPr id="489" name="Google Shape;489;p10"/>
          <p:cNvSpPr/>
          <p:nvPr/>
        </p:nvSpPr>
        <p:spPr>
          <a:xfrm rot="10800000">
            <a:off x="7320604" y="924888"/>
            <a:ext cx="4882553" cy="5965624"/>
          </a:xfrm>
          <a:prstGeom prst="round2SameRect">
            <a:avLst>
              <a:gd fmla="val 0"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90" name="Google Shape;490;p10"/>
          <p:cNvPicPr preferRelativeResize="0"/>
          <p:nvPr/>
        </p:nvPicPr>
        <p:blipFill rotWithShape="1">
          <a:blip r:embed="rId3">
            <a:alphaModFix/>
          </a:blip>
          <a:srcRect b="0" l="0" r="0" t="0"/>
          <a:stretch/>
        </p:blipFill>
        <p:spPr>
          <a:xfrm>
            <a:off x="7820739" y="2213853"/>
            <a:ext cx="4139807" cy="3898318"/>
          </a:xfrm>
          <a:prstGeom prst="rect">
            <a:avLst/>
          </a:prstGeom>
          <a:noFill/>
          <a:ln>
            <a:noFill/>
          </a:ln>
        </p:spPr>
      </p:pic>
      <p:sp>
        <p:nvSpPr>
          <p:cNvPr id="491" name="Google Shape;491;p10"/>
          <p:cNvSpPr txBox="1"/>
          <p:nvPr>
            <p:ph type="title"/>
          </p:nvPr>
        </p:nvSpPr>
        <p:spPr>
          <a:xfrm>
            <a:off x="2718456" y="109949"/>
            <a:ext cx="7964420" cy="8187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800"/>
              <a:buFont typeface="Arial"/>
              <a:buNone/>
            </a:pPr>
            <a:r>
              <a:rPr b="0" lang="en-US" sz="1800">
                <a:solidFill>
                  <a:schemeClr val="lt1"/>
                </a:solidFill>
              </a:rPr>
              <a:t>GOYN and its members </a:t>
            </a:r>
            <a:r>
              <a:rPr lang="en-US" sz="1800">
                <a:solidFill>
                  <a:schemeClr val="lt1"/>
                </a:solidFill>
              </a:rPr>
              <a:t>aim to promote equitable youth livelihoods</a:t>
            </a:r>
            <a:r>
              <a:rPr b="0" lang="en-US" sz="1800">
                <a:solidFill>
                  <a:schemeClr val="lt1"/>
                </a:solidFill>
              </a:rPr>
              <a:t>, eliminating gaps in access to opportunity</a:t>
            </a:r>
            <a:endParaRPr b="0" sz="1800">
              <a:solidFill>
                <a:schemeClr val="lt1"/>
              </a:solidFill>
            </a:endParaRPr>
          </a:p>
        </p:txBody>
      </p:sp>
      <p:sp>
        <p:nvSpPr>
          <p:cNvPr id="492" name="Google Shape;492;p10"/>
          <p:cNvSpPr/>
          <p:nvPr/>
        </p:nvSpPr>
        <p:spPr>
          <a:xfrm>
            <a:off x="2637327" y="2665822"/>
            <a:ext cx="4440666" cy="2524581"/>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b="1" lang="en-US" sz="1300">
                <a:solidFill>
                  <a:schemeClr val="dk2"/>
                </a:solidFill>
                <a:latin typeface="Arial"/>
                <a:ea typeface="Arial"/>
                <a:cs typeface="Arial"/>
                <a:sym typeface="Arial"/>
              </a:rPr>
              <a:t>Shifting </a:t>
            </a:r>
            <a:r>
              <a:rPr b="1" lang="en-US" sz="1300" u="sng">
                <a:solidFill>
                  <a:schemeClr val="dk2"/>
                </a:solidFill>
                <a:latin typeface="Arial"/>
                <a:ea typeface="Arial"/>
                <a:cs typeface="Arial"/>
                <a:sym typeface="Arial"/>
              </a:rPr>
              <a:t>mindsets</a:t>
            </a:r>
            <a:r>
              <a:rPr lang="en-US" sz="1300">
                <a:solidFill>
                  <a:schemeClr val="dk2"/>
                </a:solidFill>
                <a:latin typeface="Arial"/>
                <a:ea typeface="Arial"/>
                <a:cs typeface="Arial"/>
                <a:sym typeface="Arial"/>
              </a:rPr>
              <a:t> </a:t>
            </a:r>
            <a:r>
              <a:rPr b="1" lang="en-US" sz="1300">
                <a:solidFill>
                  <a:schemeClr val="dk2"/>
                </a:solidFill>
                <a:latin typeface="Arial"/>
                <a:ea typeface="Arial"/>
                <a:cs typeface="Arial"/>
                <a:sym typeface="Arial"/>
              </a:rPr>
              <a:t>on OY potential</a:t>
            </a:r>
            <a:endParaRPr b="1" sz="1300" u="sng">
              <a:solidFill>
                <a:schemeClr val="dk2"/>
              </a:solidFill>
              <a:latin typeface="Arial"/>
              <a:ea typeface="Arial"/>
              <a:cs typeface="Arial"/>
              <a:sym typeface="Arial"/>
            </a:endParaRPr>
          </a:p>
          <a:p>
            <a:pPr indent="0" lvl="0" marL="0" marR="0" rtl="0" algn="l">
              <a:spcBef>
                <a:spcPts val="300"/>
              </a:spcBef>
              <a:spcAft>
                <a:spcPts val="0"/>
              </a:spcAft>
              <a:buNone/>
            </a:pPr>
            <a:r>
              <a:rPr lang="en-US" sz="1000">
                <a:solidFill>
                  <a:schemeClr val="dk2"/>
                </a:solidFill>
                <a:latin typeface="Arial"/>
                <a:ea typeface="Arial"/>
                <a:cs typeface="Arial"/>
                <a:sym typeface="Arial"/>
              </a:rPr>
              <a:t>All OY embrace their identities, and those proximate to OY or positioned to shape their livelihood outcomes value the unique assets and contribution potential that OY bring</a:t>
            </a:r>
            <a:endParaRPr/>
          </a:p>
          <a:p>
            <a:pPr indent="0" lvl="0" marL="0" marR="0" rtl="0" algn="l">
              <a:spcBef>
                <a:spcPts val="300"/>
              </a:spcBef>
              <a:spcAft>
                <a:spcPts val="0"/>
              </a:spcAft>
              <a:buNone/>
            </a:pPr>
            <a:r>
              <a:t/>
            </a:r>
            <a:endParaRPr sz="1000">
              <a:solidFill>
                <a:schemeClr val="dk2"/>
              </a:solidFill>
              <a:latin typeface="Arial"/>
              <a:ea typeface="Arial"/>
              <a:cs typeface="Arial"/>
              <a:sym typeface="Arial"/>
            </a:endParaRPr>
          </a:p>
          <a:p>
            <a:pPr indent="0" lvl="0" marL="0" marR="0" rtl="0" algn="l">
              <a:spcBef>
                <a:spcPts val="0"/>
              </a:spcBef>
              <a:spcAft>
                <a:spcPts val="0"/>
              </a:spcAft>
              <a:buNone/>
            </a:pPr>
            <a:r>
              <a:rPr b="1" lang="en-US" sz="1300">
                <a:solidFill>
                  <a:schemeClr val="dk2"/>
                </a:solidFill>
                <a:latin typeface="Arial"/>
                <a:ea typeface="Arial"/>
                <a:cs typeface="Arial"/>
                <a:sym typeface="Arial"/>
              </a:rPr>
              <a:t>Transforming the </a:t>
            </a:r>
            <a:r>
              <a:rPr b="1" lang="en-US" sz="1300" u="sng">
                <a:solidFill>
                  <a:schemeClr val="dk2"/>
                </a:solidFill>
                <a:latin typeface="Arial"/>
                <a:ea typeface="Arial"/>
                <a:cs typeface="Arial"/>
                <a:sym typeface="Arial"/>
              </a:rPr>
              <a:t>practices</a:t>
            </a:r>
            <a:r>
              <a:rPr lang="en-US" sz="1300">
                <a:solidFill>
                  <a:schemeClr val="dk2"/>
                </a:solidFill>
                <a:latin typeface="Arial"/>
                <a:ea typeface="Arial"/>
                <a:cs typeface="Arial"/>
                <a:sym typeface="Arial"/>
              </a:rPr>
              <a:t> </a:t>
            </a:r>
            <a:r>
              <a:rPr b="1" lang="en-US" sz="1300">
                <a:solidFill>
                  <a:schemeClr val="dk2"/>
                </a:solidFill>
                <a:latin typeface="Arial"/>
                <a:ea typeface="Arial"/>
                <a:cs typeface="Arial"/>
                <a:sym typeface="Arial"/>
              </a:rPr>
              <a:t>in livelihood sectors</a:t>
            </a:r>
            <a:endParaRPr b="1" sz="1300" u="sng">
              <a:solidFill>
                <a:schemeClr val="dk2"/>
              </a:solidFill>
              <a:latin typeface="Arial"/>
              <a:ea typeface="Arial"/>
              <a:cs typeface="Arial"/>
              <a:sym typeface="Arial"/>
            </a:endParaRPr>
          </a:p>
          <a:p>
            <a:pPr indent="0" lvl="0" marL="0" marR="0" rtl="0" algn="l">
              <a:spcBef>
                <a:spcPts val="300"/>
              </a:spcBef>
              <a:spcAft>
                <a:spcPts val="0"/>
              </a:spcAft>
              <a:buNone/>
            </a:pPr>
            <a:r>
              <a:rPr lang="en-US" sz="1000">
                <a:solidFill>
                  <a:schemeClr val="dk2"/>
                </a:solidFill>
                <a:latin typeface="Arial"/>
                <a:ea typeface="Arial"/>
                <a:cs typeface="Arial"/>
                <a:sym typeface="Arial"/>
              </a:rPr>
              <a:t>The way in which practices across livelihood pathways are conducted is informed by and most responsive to the needs of OY with least access to opportunity</a:t>
            </a:r>
            <a:endParaRPr/>
          </a:p>
          <a:p>
            <a:pPr indent="0" lvl="0" marL="0" marR="0" rtl="0" algn="l">
              <a:spcBef>
                <a:spcPts val="300"/>
              </a:spcBef>
              <a:spcAft>
                <a:spcPts val="0"/>
              </a:spcAft>
              <a:buNone/>
            </a:pPr>
            <a:r>
              <a:t/>
            </a:r>
            <a:endParaRPr sz="1000">
              <a:solidFill>
                <a:schemeClr val="dk2"/>
              </a:solidFill>
              <a:latin typeface="Arial"/>
              <a:ea typeface="Arial"/>
              <a:cs typeface="Arial"/>
              <a:sym typeface="Arial"/>
            </a:endParaRPr>
          </a:p>
          <a:p>
            <a:pPr indent="0" lvl="0" marL="0" marR="0" rtl="0" algn="l">
              <a:spcBef>
                <a:spcPts val="0"/>
              </a:spcBef>
              <a:spcAft>
                <a:spcPts val="0"/>
              </a:spcAft>
              <a:buNone/>
            </a:pPr>
            <a:r>
              <a:rPr b="1" lang="en-US" sz="1300">
                <a:solidFill>
                  <a:schemeClr val="dk2"/>
                </a:solidFill>
                <a:latin typeface="Arial"/>
                <a:ea typeface="Arial"/>
                <a:cs typeface="Arial"/>
                <a:sym typeface="Arial"/>
              </a:rPr>
              <a:t>Influencing </a:t>
            </a:r>
            <a:r>
              <a:rPr b="1" lang="en-US" sz="1300" u="sng">
                <a:solidFill>
                  <a:schemeClr val="dk2"/>
                </a:solidFill>
                <a:latin typeface="Arial"/>
                <a:ea typeface="Arial"/>
                <a:cs typeface="Arial"/>
                <a:sym typeface="Arial"/>
              </a:rPr>
              <a:t>policies</a:t>
            </a:r>
            <a:r>
              <a:rPr b="1" lang="en-US" sz="1300">
                <a:solidFill>
                  <a:schemeClr val="dk2"/>
                </a:solidFill>
                <a:latin typeface="Arial"/>
                <a:ea typeface="Arial"/>
                <a:cs typeface="Arial"/>
                <a:sym typeface="Arial"/>
              </a:rPr>
              <a:t> that shape livelihood opportunities</a:t>
            </a:r>
            <a:endParaRPr/>
          </a:p>
          <a:p>
            <a:pPr indent="0" lvl="0" marL="0" marR="0" rtl="0" algn="l">
              <a:spcBef>
                <a:spcPts val="300"/>
              </a:spcBef>
              <a:spcAft>
                <a:spcPts val="0"/>
              </a:spcAft>
              <a:buNone/>
            </a:pPr>
            <a:r>
              <a:rPr lang="en-US" sz="1000">
                <a:solidFill>
                  <a:schemeClr val="dk2"/>
                </a:solidFill>
                <a:latin typeface="Arial"/>
                <a:ea typeface="Arial"/>
                <a:cs typeface="Arial"/>
                <a:sym typeface="Arial"/>
              </a:rPr>
              <a:t>Key decision-makers have shifted policies in ways that increasingly allocate financial resources towards livelihood opportunities for OY with least access to opportunity</a:t>
            </a:r>
            <a:endParaRPr sz="1200">
              <a:solidFill>
                <a:schemeClr val="dk2"/>
              </a:solidFill>
              <a:latin typeface="Arial"/>
              <a:ea typeface="Arial"/>
              <a:cs typeface="Arial"/>
              <a:sym typeface="Arial"/>
            </a:endParaRPr>
          </a:p>
          <a:p>
            <a:pPr indent="0" lvl="0" marL="0" marR="0" rtl="0" algn="l">
              <a:spcBef>
                <a:spcPts val="300"/>
              </a:spcBef>
              <a:spcAft>
                <a:spcPts val="0"/>
              </a:spcAft>
              <a:buNone/>
            </a:pPr>
            <a:r>
              <a:t/>
            </a:r>
            <a:endParaRPr sz="1000">
              <a:solidFill>
                <a:schemeClr val="dk2"/>
              </a:solidFill>
              <a:latin typeface="Arial"/>
              <a:ea typeface="Arial"/>
              <a:cs typeface="Arial"/>
              <a:sym typeface="Arial"/>
            </a:endParaRPr>
          </a:p>
          <a:p>
            <a:pPr indent="0" lvl="0" marL="0" marR="0" rtl="0" algn="l">
              <a:spcBef>
                <a:spcPts val="300"/>
              </a:spcBef>
              <a:spcAft>
                <a:spcPts val="0"/>
              </a:spcAft>
              <a:buNone/>
            </a:pPr>
            <a:r>
              <a:t/>
            </a:r>
            <a:endParaRPr sz="1000">
              <a:solidFill>
                <a:schemeClr val="dk2"/>
              </a:solidFill>
              <a:latin typeface="Arial"/>
              <a:ea typeface="Arial"/>
              <a:cs typeface="Arial"/>
              <a:sym typeface="Arial"/>
            </a:endParaRPr>
          </a:p>
        </p:txBody>
      </p:sp>
      <p:sp>
        <p:nvSpPr>
          <p:cNvPr id="493" name="Google Shape;493;p10"/>
          <p:cNvSpPr/>
          <p:nvPr/>
        </p:nvSpPr>
        <p:spPr>
          <a:xfrm>
            <a:off x="2637328" y="1085353"/>
            <a:ext cx="4440666" cy="11487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2"/>
                </a:solidFill>
                <a:latin typeface="Arial"/>
                <a:ea typeface="Arial"/>
                <a:cs typeface="Arial"/>
                <a:sym typeface="Arial"/>
              </a:rPr>
              <a:t>Equipping and inspiring a growing global network of opportunity youth (OY) to lead the way in advancing sustainable youth livelihoods in their local communities, particularly for youth with least access to opportunity</a:t>
            </a:r>
            <a:endParaRPr/>
          </a:p>
        </p:txBody>
      </p:sp>
      <p:sp>
        <p:nvSpPr>
          <p:cNvPr id="494" name="Google Shape;494;p10"/>
          <p:cNvSpPr/>
          <p:nvPr/>
        </p:nvSpPr>
        <p:spPr>
          <a:xfrm>
            <a:off x="2619235" y="5663161"/>
            <a:ext cx="4587929" cy="7458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2"/>
                </a:solidFill>
                <a:latin typeface="Arial"/>
                <a:ea typeface="Arial"/>
                <a:cs typeface="Arial"/>
                <a:sym typeface="Arial"/>
              </a:rPr>
              <a:t>All OY, especially those with least access to opportunity, and those working with OY are equipped to </a:t>
            </a:r>
            <a:r>
              <a:rPr b="1" lang="en-US" sz="1300">
                <a:solidFill>
                  <a:schemeClr val="dk2"/>
                </a:solidFill>
                <a:latin typeface="Arial"/>
                <a:ea typeface="Arial"/>
                <a:cs typeface="Arial"/>
                <a:sym typeface="Arial"/>
              </a:rPr>
              <a:t>understand, discuss</a:t>
            </a:r>
            <a:r>
              <a:rPr lang="en-US" sz="1300">
                <a:solidFill>
                  <a:schemeClr val="dk2"/>
                </a:solidFill>
                <a:latin typeface="Arial"/>
                <a:ea typeface="Arial"/>
                <a:cs typeface="Arial"/>
                <a:sym typeface="Arial"/>
              </a:rPr>
              <a:t>, and </a:t>
            </a:r>
            <a:r>
              <a:rPr b="1" lang="en-US" sz="1300">
                <a:solidFill>
                  <a:schemeClr val="dk2"/>
                </a:solidFill>
                <a:latin typeface="Arial"/>
                <a:ea typeface="Arial"/>
                <a:cs typeface="Arial"/>
                <a:sym typeface="Arial"/>
              </a:rPr>
              <a:t>address </a:t>
            </a:r>
            <a:r>
              <a:rPr lang="en-US" sz="1300">
                <a:solidFill>
                  <a:schemeClr val="dk2"/>
                </a:solidFill>
                <a:latin typeface="Arial"/>
                <a:ea typeface="Arial"/>
                <a:cs typeface="Arial"/>
                <a:sym typeface="Arial"/>
              </a:rPr>
              <a:t>issues related to equity and structural justice</a:t>
            </a:r>
            <a:endParaRPr/>
          </a:p>
        </p:txBody>
      </p:sp>
      <p:sp>
        <p:nvSpPr>
          <p:cNvPr id="495" name="Google Shape;495;p10"/>
          <p:cNvSpPr txBox="1"/>
          <p:nvPr/>
        </p:nvSpPr>
        <p:spPr>
          <a:xfrm>
            <a:off x="7736982" y="1219552"/>
            <a:ext cx="3917132" cy="646331"/>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800">
                <a:solidFill>
                  <a:srgbClr val="0B1450"/>
                </a:solidFill>
                <a:latin typeface="Arial"/>
                <a:ea typeface="Arial"/>
                <a:cs typeface="Arial"/>
                <a:sym typeface="Arial"/>
              </a:rPr>
              <a:t>How can GOYN and partners CONTRIBUTE to this change?</a:t>
            </a:r>
            <a:endParaRPr b="1" sz="1800">
              <a:solidFill>
                <a:srgbClr val="0B1450"/>
              </a:solidFill>
              <a:latin typeface="Arial"/>
              <a:ea typeface="Arial"/>
              <a:cs typeface="Arial"/>
              <a:sym typeface="Arial"/>
            </a:endParaRPr>
          </a:p>
        </p:txBody>
      </p:sp>
      <p:sp>
        <p:nvSpPr>
          <p:cNvPr id="496" name="Google Shape;496;p10"/>
          <p:cNvSpPr txBox="1"/>
          <p:nvPr/>
        </p:nvSpPr>
        <p:spPr>
          <a:xfrm>
            <a:off x="9241417" y="3964699"/>
            <a:ext cx="1362883" cy="43088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OY ASSETS &amp; PERSPECTIVES</a:t>
            </a:r>
            <a:endParaRPr sz="1050">
              <a:solidFill>
                <a:schemeClr val="dk1"/>
              </a:solidFill>
              <a:latin typeface="Arial"/>
              <a:ea typeface="Arial"/>
              <a:cs typeface="Arial"/>
              <a:sym typeface="Arial"/>
            </a:endParaRPr>
          </a:p>
        </p:txBody>
      </p:sp>
      <p:sp>
        <p:nvSpPr>
          <p:cNvPr id="497" name="Google Shape;497;p10"/>
          <p:cNvSpPr/>
          <p:nvPr/>
        </p:nvSpPr>
        <p:spPr>
          <a:xfrm>
            <a:off x="8503900" y="2672904"/>
            <a:ext cx="1386743" cy="69711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WHO WE ARE</a:t>
            </a:r>
            <a:r>
              <a:rPr lang="en-US" sz="1100">
                <a:solidFill>
                  <a:schemeClr val="lt1"/>
                </a:solidFill>
                <a:latin typeface="Arial"/>
                <a:ea typeface="Arial"/>
                <a:cs typeface="Arial"/>
                <a:sym typeface="Arial"/>
              </a:rPr>
              <a:t>: </a:t>
            </a:r>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beliefs, values, and culture</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498" name="Google Shape;498;p10"/>
          <p:cNvSpPr/>
          <p:nvPr/>
        </p:nvSpPr>
        <p:spPr>
          <a:xfrm>
            <a:off x="9145112" y="5167050"/>
            <a:ext cx="1680588" cy="46622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HOW WE OPERATE</a:t>
            </a:r>
            <a:r>
              <a:rPr lang="en-US" sz="1100">
                <a:solidFill>
                  <a:schemeClr val="lt1"/>
                </a:solidFill>
                <a:latin typeface="Arial"/>
                <a:ea typeface="Arial"/>
                <a:cs typeface="Arial"/>
                <a:sym typeface="Arial"/>
              </a:rPr>
              <a:t>: </a:t>
            </a:r>
            <a:endParaRPr sz="1100">
              <a:solidFill>
                <a:schemeClr val="lt1"/>
              </a:solidFill>
              <a:latin typeface="Arial"/>
              <a:ea typeface="Arial"/>
              <a:cs typeface="Arial"/>
              <a:sym typeface="Arial"/>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processes, systems, and structures ​</a:t>
            </a:r>
            <a:endParaRPr sz="1100">
              <a:solidFill>
                <a:schemeClr val="lt1"/>
              </a:solidFill>
              <a:latin typeface="Arial"/>
              <a:ea typeface="Arial"/>
              <a:cs typeface="Arial"/>
              <a:sym typeface="Arial"/>
            </a:endParaRPr>
          </a:p>
        </p:txBody>
      </p:sp>
      <p:sp>
        <p:nvSpPr>
          <p:cNvPr id="499" name="Google Shape;499;p10"/>
          <p:cNvSpPr/>
          <p:nvPr/>
        </p:nvSpPr>
        <p:spPr>
          <a:xfrm>
            <a:off x="10672967" y="3545368"/>
            <a:ext cx="1202013" cy="46622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WHAT WE DO</a:t>
            </a:r>
            <a:r>
              <a:rPr lang="en-US" sz="1100">
                <a:solidFill>
                  <a:schemeClr val="lt1"/>
                </a:solidFill>
                <a:latin typeface="Arial"/>
                <a:ea typeface="Arial"/>
                <a:cs typeface="Arial"/>
                <a:sym typeface="Arial"/>
              </a:rPr>
              <a:t>: </a:t>
            </a: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Our activities, approaches and partnerships </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500" name="Google Shape;500;p10"/>
          <p:cNvSpPr txBox="1"/>
          <p:nvPr/>
        </p:nvSpPr>
        <p:spPr>
          <a:xfrm>
            <a:off x="2676392" y="2377125"/>
            <a:ext cx="3078454" cy="292388"/>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300">
                <a:solidFill>
                  <a:schemeClr val="accent1"/>
                </a:solidFill>
                <a:latin typeface="Arial"/>
                <a:ea typeface="Arial"/>
                <a:cs typeface="Arial"/>
                <a:sym typeface="Arial"/>
              </a:rPr>
              <a:t>…LONGER-TERM?</a:t>
            </a:r>
            <a:endParaRPr b="1" sz="1300">
              <a:solidFill>
                <a:schemeClr val="accent1"/>
              </a:solidFill>
              <a:latin typeface="Arial"/>
              <a:ea typeface="Arial"/>
              <a:cs typeface="Arial"/>
              <a:sym typeface="Arial"/>
            </a:endParaRPr>
          </a:p>
        </p:txBody>
      </p:sp>
      <p:sp>
        <p:nvSpPr>
          <p:cNvPr id="501" name="Google Shape;501;p10"/>
          <p:cNvSpPr/>
          <p:nvPr/>
        </p:nvSpPr>
        <p:spPr>
          <a:xfrm rot="10800000">
            <a:off x="180086" y="924887"/>
            <a:ext cx="2275753" cy="836497"/>
          </a:xfrm>
          <a:prstGeom prst="round2SameRect">
            <a:avLst>
              <a:gd fmla="val 7921"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2" name="Google Shape;502;p10"/>
          <p:cNvSpPr txBox="1"/>
          <p:nvPr/>
        </p:nvSpPr>
        <p:spPr>
          <a:xfrm>
            <a:off x="450849" y="1007728"/>
            <a:ext cx="1543363" cy="584775"/>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What is our </a:t>
            </a:r>
            <a:endParaRPr/>
          </a:p>
          <a:p>
            <a:pPr indent="0" lvl="0" marL="0" marR="0" rtl="0" algn="l">
              <a:spcBef>
                <a:spcPts val="0"/>
              </a:spcBef>
              <a:spcAft>
                <a:spcPts val="0"/>
              </a:spcAft>
              <a:buNone/>
            </a:pPr>
            <a:r>
              <a:rPr lang="en-US" sz="1600">
                <a:solidFill>
                  <a:schemeClr val="lt1"/>
                </a:solidFill>
                <a:latin typeface="Arial"/>
                <a:ea typeface="Arial"/>
                <a:cs typeface="Arial"/>
                <a:sym typeface="Arial"/>
              </a:rPr>
              <a:t>overall </a:t>
            </a:r>
            <a:r>
              <a:rPr b="1" lang="en-US" sz="1600">
                <a:solidFill>
                  <a:schemeClr val="lt1"/>
                </a:solidFill>
                <a:latin typeface="Arial"/>
                <a:ea typeface="Arial"/>
                <a:cs typeface="Arial"/>
                <a:sym typeface="Arial"/>
              </a:rPr>
              <a:t>VISION</a:t>
            </a:r>
            <a:r>
              <a:rPr lang="en-US" sz="1600">
                <a:solidFill>
                  <a:schemeClr val="lt1"/>
                </a:solidFill>
                <a:latin typeface="Arial"/>
                <a:ea typeface="Arial"/>
                <a:cs typeface="Arial"/>
                <a:sym typeface="Arial"/>
              </a:rPr>
              <a:t>?</a:t>
            </a:r>
            <a:r>
              <a:rPr lang="en-US" sz="1600" u="sng">
                <a:solidFill>
                  <a:schemeClr val="lt1"/>
                </a:solidFill>
                <a:latin typeface="Arial"/>
                <a:ea typeface="Arial"/>
                <a:cs typeface="Arial"/>
                <a:sym typeface="Arial"/>
              </a:rPr>
              <a:t> </a:t>
            </a:r>
            <a:endParaRPr sz="1600">
              <a:solidFill>
                <a:schemeClr val="lt1"/>
              </a:solidFill>
              <a:latin typeface="Arial"/>
              <a:ea typeface="Arial"/>
              <a:cs typeface="Arial"/>
              <a:sym typeface="Arial"/>
            </a:endParaRPr>
          </a:p>
        </p:txBody>
      </p:sp>
      <p:cxnSp>
        <p:nvCxnSpPr>
          <p:cNvPr id="503" name="Google Shape;503;p10"/>
          <p:cNvCxnSpPr/>
          <p:nvPr/>
        </p:nvCxnSpPr>
        <p:spPr>
          <a:xfrm>
            <a:off x="-78926" y="2193063"/>
            <a:ext cx="7399530" cy="0"/>
          </a:xfrm>
          <a:prstGeom prst="straightConnector1">
            <a:avLst/>
          </a:prstGeom>
          <a:noFill/>
          <a:ln cap="flat" cmpd="sng" w="19050">
            <a:solidFill>
              <a:srgbClr val="012C4D"/>
            </a:solidFill>
            <a:prstDash val="solid"/>
            <a:miter lim="800000"/>
            <a:headEnd len="sm" w="sm" type="none"/>
            <a:tailEnd len="sm" w="sm" type="none"/>
          </a:ln>
        </p:spPr>
      </p:cxnSp>
      <p:pic>
        <p:nvPicPr>
          <p:cNvPr descr="Icono&#10;&#10;Descripción generada automáticamente" id="504" name="Google Shape;504;p10"/>
          <p:cNvPicPr preferRelativeResize="0"/>
          <p:nvPr/>
        </p:nvPicPr>
        <p:blipFill rotWithShape="1">
          <a:blip r:embed="rId4">
            <a:alphaModFix/>
          </a:blip>
          <a:srcRect b="0" l="0" r="0" t="0"/>
          <a:stretch/>
        </p:blipFill>
        <p:spPr>
          <a:xfrm>
            <a:off x="10764584" y="2711805"/>
            <a:ext cx="428287" cy="435104"/>
          </a:xfrm>
          <a:prstGeom prst="rect">
            <a:avLst/>
          </a:prstGeom>
          <a:noFill/>
          <a:ln>
            <a:noFill/>
          </a:ln>
        </p:spPr>
      </p:pic>
      <p:pic>
        <p:nvPicPr>
          <p:cNvPr descr="Icono&#10;&#10;Descripción generada automáticamente" id="505" name="Google Shape;505;p10"/>
          <p:cNvPicPr preferRelativeResize="0"/>
          <p:nvPr/>
        </p:nvPicPr>
        <p:blipFill rotWithShape="1">
          <a:blip r:embed="rId5">
            <a:alphaModFix/>
          </a:blip>
          <a:srcRect b="0" l="0" r="0" t="0"/>
          <a:stretch/>
        </p:blipFill>
        <p:spPr>
          <a:xfrm>
            <a:off x="8852869" y="4554805"/>
            <a:ext cx="449770" cy="449770"/>
          </a:xfrm>
          <a:prstGeom prst="rect">
            <a:avLst/>
          </a:prstGeom>
          <a:noFill/>
          <a:ln>
            <a:noFill/>
          </a:ln>
        </p:spPr>
      </p:pic>
      <p:sp>
        <p:nvSpPr>
          <p:cNvPr id="506" name="Google Shape;506;p10"/>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sp>
        <p:nvSpPr>
          <p:cNvPr id="507" name="Google Shape;507;p10"/>
          <p:cNvSpPr/>
          <p:nvPr/>
        </p:nvSpPr>
        <p:spPr>
          <a:xfrm rot="10800000">
            <a:off x="180085" y="2199610"/>
            <a:ext cx="2275753" cy="1101161"/>
          </a:xfrm>
          <a:prstGeom prst="round2SameRect">
            <a:avLst>
              <a:gd fmla="val 7349"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8" name="Google Shape;508;p10"/>
          <p:cNvSpPr txBox="1"/>
          <p:nvPr/>
        </p:nvSpPr>
        <p:spPr>
          <a:xfrm>
            <a:off x="433605" y="2315912"/>
            <a:ext cx="1867752" cy="83099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What changes are required to achieve this in the…</a:t>
            </a:r>
            <a:endParaRPr sz="1600">
              <a:solidFill>
                <a:schemeClr val="lt1"/>
              </a:solidFill>
              <a:latin typeface="Arial"/>
              <a:ea typeface="Arial"/>
              <a:cs typeface="Arial"/>
              <a:sym typeface="Arial"/>
            </a:endParaRPr>
          </a:p>
        </p:txBody>
      </p:sp>
      <p:sp>
        <p:nvSpPr>
          <p:cNvPr id="509" name="Google Shape;509;p10"/>
          <p:cNvSpPr txBox="1"/>
          <p:nvPr/>
        </p:nvSpPr>
        <p:spPr>
          <a:xfrm>
            <a:off x="2676392" y="5329693"/>
            <a:ext cx="3078454" cy="292388"/>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300">
                <a:solidFill>
                  <a:schemeClr val="accent1"/>
                </a:solidFill>
                <a:latin typeface="Arial"/>
                <a:ea typeface="Arial"/>
                <a:cs typeface="Arial"/>
                <a:sym typeface="Arial"/>
              </a:rPr>
              <a:t>…SHORTER-TERM?</a:t>
            </a:r>
            <a:endParaRPr b="1" sz="1300">
              <a:solidFill>
                <a:schemeClr val="accent1"/>
              </a:solidFill>
              <a:latin typeface="Arial"/>
              <a:ea typeface="Arial"/>
              <a:cs typeface="Arial"/>
              <a:sym typeface="Arial"/>
            </a:endParaRPr>
          </a:p>
        </p:txBody>
      </p:sp>
      <p:pic>
        <p:nvPicPr>
          <p:cNvPr descr="Icono&#10;&#10;Descripción generada automáticamente" id="510" name="Google Shape;510;p10"/>
          <p:cNvPicPr preferRelativeResize="0"/>
          <p:nvPr/>
        </p:nvPicPr>
        <p:blipFill rotWithShape="1">
          <a:blip r:embed="rId6">
            <a:alphaModFix/>
          </a:blip>
          <a:srcRect b="0" l="0" r="0" t="0"/>
          <a:stretch/>
        </p:blipFill>
        <p:spPr>
          <a:xfrm>
            <a:off x="8130400" y="3370021"/>
            <a:ext cx="513351" cy="437150"/>
          </a:xfrm>
          <a:prstGeom prst="rect">
            <a:avLst/>
          </a:prstGeom>
          <a:noFill/>
          <a:ln>
            <a:noFill/>
          </a:ln>
        </p:spPr>
      </p:pic>
      <p:pic>
        <p:nvPicPr>
          <p:cNvPr descr="Icono&#10;&#10;Descripción generada automáticamente" id="511" name="Google Shape;511;p10"/>
          <p:cNvPicPr preferRelativeResize="0"/>
          <p:nvPr/>
        </p:nvPicPr>
        <p:blipFill rotWithShape="1">
          <a:blip r:embed="rId7">
            <a:alphaModFix/>
          </a:blip>
          <a:srcRect b="0" l="0" r="0" t="0"/>
          <a:stretch/>
        </p:blipFill>
        <p:spPr>
          <a:xfrm flipH="1" rot="10800000">
            <a:off x="9689289" y="3502591"/>
            <a:ext cx="447629" cy="4476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11"/>
          <p:cNvSpPr/>
          <p:nvPr/>
        </p:nvSpPr>
        <p:spPr>
          <a:xfrm>
            <a:off x="0" y="6304570"/>
            <a:ext cx="12192000" cy="553430"/>
          </a:xfrm>
          <a:prstGeom prst="rect">
            <a:avLst/>
          </a:prstGeom>
          <a:solidFill>
            <a:srgbClr val="BCC9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8" name="Google Shape;518;p11"/>
          <p:cNvSpPr/>
          <p:nvPr/>
        </p:nvSpPr>
        <p:spPr>
          <a:xfrm rot="10800000">
            <a:off x="-5021" y="894786"/>
            <a:ext cx="4207441" cy="5412818"/>
          </a:xfrm>
          <a:prstGeom prst="round2SameRect">
            <a:avLst>
              <a:gd fmla="val 0"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magen que contiene Icono&#10;&#10;Descripción generada automáticamente" id="519" name="Google Shape;519;p11"/>
          <p:cNvPicPr preferRelativeResize="0"/>
          <p:nvPr/>
        </p:nvPicPr>
        <p:blipFill rotWithShape="1">
          <a:blip r:embed="rId3">
            <a:alphaModFix/>
          </a:blip>
          <a:srcRect b="0" l="0" r="0" t="0"/>
          <a:stretch/>
        </p:blipFill>
        <p:spPr>
          <a:xfrm>
            <a:off x="202830" y="2009100"/>
            <a:ext cx="3752634" cy="3534939"/>
          </a:xfrm>
          <a:prstGeom prst="rect">
            <a:avLst/>
          </a:prstGeom>
          <a:noFill/>
          <a:ln>
            <a:noFill/>
          </a:ln>
        </p:spPr>
      </p:pic>
      <p:sp>
        <p:nvSpPr>
          <p:cNvPr id="520" name="Google Shape;520;p11"/>
          <p:cNvSpPr/>
          <p:nvPr/>
        </p:nvSpPr>
        <p:spPr>
          <a:xfrm>
            <a:off x="-5022" y="-32320"/>
            <a:ext cx="12197022" cy="974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1" name="Google Shape;521;p11"/>
          <p:cNvSpPr txBox="1"/>
          <p:nvPr>
            <p:ph type="title"/>
          </p:nvPr>
        </p:nvSpPr>
        <p:spPr>
          <a:xfrm>
            <a:off x="1060051" y="169316"/>
            <a:ext cx="1005862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Font typeface="Arial"/>
              <a:buNone/>
            </a:pPr>
            <a:r>
              <a:rPr lang="en-US" sz="1600">
                <a:solidFill>
                  <a:schemeClr val="lt1"/>
                </a:solidFill>
              </a:rPr>
              <a:t>OY ASSETS AND PERSPECTIVES </a:t>
            </a:r>
            <a:r>
              <a:rPr lang="en-US" sz="1800">
                <a:solidFill>
                  <a:schemeClr val="lt1"/>
                </a:solidFill>
              </a:rPr>
              <a:t>| </a:t>
            </a:r>
            <a:br>
              <a:rPr lang="en-US" sz="1800">
                <a:solidFill>
                  <a:schemeClr val="lt1"/>
                </a:solidFill>
              </a:rPr>
            </a:br>
            <a:r>
              <a:rPr b="0" lang="en-US" sz="1800">
                <a:solidFill>
                  <a:schemeClr val="lt1"/>
                </a:solidFill>
              </a:rPr>
              <a:t>Identifying our target population of OY and their unique assets, perspectives and experiences</a:t>
            </a:r>
            <a:endParaRPr b="0" sz="1800">
              <a:solidFill>
                <a:schemeClr val="lt1"/>
              </a:solidFill>
            </a:endParaRPr>
          </a:p>
        </p:txBody>
      </p:sp>
      <p:sp>
        <p:nvSpPr>
          <p:cNvPr id="522" name="Google Shape;522;p11"/>
          <p:cNvSpPr txBox="1"/>
          <p:nvPr/>
        </p:nvSpPr>
        <p:spPr>
          <a:xfrm>
            <a:off x="4437235" y="3317990"/>
            <a:ext cx="3525045" cy="2792315"/>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Which social groups have the lowest participation and/or sustenance rates of education and employment?</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Which social groups are subject to the most profound individual, community and ecosystem level barriers in accessing livelihood options?</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Which social groups face the most negative narratives in their communities, local media and society?</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What historical events, policies and generational forces have perpetuated barriers and narratives for specific social groups today?</a:t>
            </a:r>
            <a:endParaRPr/>
          </a:p>
        </p:txBody>
      </p:sp>
      <p:sp>
        <p:nvSpPr>
          <p:cNvPr id="523" name="Google Shape;523;p11"/>
          <p:cNvSpPr txBox="1"/>
          <p:nvPr/>
        </p:nvSpPr>
        <p:spPr>
          <a:xfrm>
            <a:off x="8256381" y="3337357"/>
            <a:ext cx="3380829" cy="2967213"/>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What do you see as your greatest strength?</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What makes you feel like you are valued, treated fairly, and belong?</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What stories have you heard about people like you and what they can achieve?</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What do you never want to see, hear, or have happen again at school or in a placement?</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What limitations are there for how you can talk about issues of structural justice?</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What do you want others to know and do to make it easier for you to engage in OY programs?</a:t>
            </a:r>
            <a:endParaRPr/>
          </a:p>
        </p:txBody>
      </p:sp>
      <p:sp>
        <p:nvSpPr>
          <p:cNvPr id="524" name="Google Shape;524;p11"/>
          <p:cNvSpPr/>
          <p:nvPr/>
        </p:nvSpPr>
        <p:spPr>
          <a:xfrm>
            <a:off x="4542836" y="2862905"/>
            <a:ext cx="3601573" cy="302497"/>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b="1" i="1" lang="en-US" sz="1200">
                <a:solidFill>
                  <a:schemeClr val="dk2"/>
                </a:solidFill>
                <a:latin typeface="Arial"/>
                <a:ea typeface="Arial"/>
                <a:cs typeface="Arial"/>
                <a:sym typeface="Arial"/>
              </a:rPr>
              <a:t>1. Guiding questions for anchor partners to identify the target population</a:t>
            </a:r>
            <a:endParaRPr/>
          </a:p>
        </p:txBody>
      </p:sp>
      <p:sp>
        <p:nvSpPr>
          <p:cNvPr id="525" name="Google Shape;525;p11"/>
          <p:cNvSpPr/>
          <p:nvPr/>
        </p:nvSpPr>
        <p:spPr>
          <a:xfrm>
            <a:off x="8227572" y="2872236"/>
            <a:ext cx="3438449" cy="350898"/>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b="1" i="1" lang="en-US" sz="1200">
                <a:solidFill>
                  <a:schemeClr val="dk2"/>
                </a:solidFill>
                <a:latin typeface="Arial"/>
                <a:ea typeface="Arial"/>
                <a:cs typeface="Arial"/>
                <a:sym typeface="Arial"/>
              </a:rPr>
              <a:t>2. Guiding questions for anchor partners </a:t>
            </a:r>
            <a:endParaRPr/>
          </a:p>
          <a:p>
            <a:pPr indent="0" lvl="0" marL="0" marR="0" rtl="0" algn="l">
              <a:spcBef>
                <a:spcPts val="0"/>
              </a:spcBef>
              <a:spcAft>
                <a:spcPts val="0"/>
              </a:spcAft>
              <a:buNone/>
            </a:pPr>
            <a:r>
              <a:rPr b="1" i="1" lang="en-US" sz="1200">
                <a:solidFill>
                  <a:schemeClr val="dk2"/>
                </a:solidFill>
                <a:latin typeface="Arial"/>
                <a:ea typeface="Arial"/>
                <a:cs typeface="Arial"/>
                <a:sym typeface="Arial"/>
              </a:rPr>
              <a:t>to ask OY</a:t>
            </a:r>
            <a:endParaRPr/>
          </a:p>
        </p:txBody>
      </p:sp>
      <p:sp>
        <p:nvSpPr>
          <p:cNvPr id="526" name="Google Shape;526;p11"/>
          <p:cNvSpPr/>
          <p:nvPr/>
        </p:nvSpPr>
        <p:spPr>
          <a:xfrm>
            <a:off x="2196625" y="6371039"/>
            <a:ext cx="12143457" cy="424462"/>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1000">
                <a:solidFill>
                  <a:srgbClr val="0B1450"/>
                </a:solidFill>
                <a:latin typeface="Arial"/>
                <a:ea typeface="Arial"/>
                <a:cs typeface="Arial"/>
                <a:sym typeface="Arial"/>
              </a:rPr>
              <a:t>Centring on OY right from the beginning of our work allows us to ensure that what we do and how we show up in each of our communities </a:t>
            </a:r>
            <a:endParaRPr/>
          </a:p>
          <a:p>
            <a:pPr indent="0" lvl="0" marL="0" marR="0" rtl="0" algn="l">
              <a:spcBef>
                <a:spcPts val="0"/>
              </a:spcBef>
              <a:spcAft>
                <a:spcPts val="0"/>
              </a:spcAft>
              <a:buNone/>
            </a:pPr>
            <a:r>
              <a:rPr i="1" lang="en-US" sz="1000">
                <a:solidFill>
                  <a:srgbClr val="0B1450"/>
                </a:solidFill>
                <a:latin typeface="Arial"/>
                <a:ea typeface="Arial"/>
                <a:cs typeface="Arial"/>
                <a:sym typeface="Arial"/>
              </a:rPr>
              <a:t>incorporates their unique aspirations, lived experiences, assets and perspectives</a:t>
            </a:r>
            <a:endParaRPr i="1" sz="1000">
              <a:solidFill>
                <a:srgbClr val="0B1450"/>
              </a:solidFill>
              <a:latin typeface="Arial"/>
              <a:ea typeface="Arial"/>
              <a:cs typeface="Arial"/>
              <a:sym typeface="Arial"/>
            </a:endParaRPr>
          </a:p>
        </p:txBody>
      </p:sp>
      <p:sp>
        <p:nvSpPr>
          <p:cNvPr id="527" name="Google Shape;527;p11"/>
          <p:cNvSpPr/>
          <p:nvPr/>
        </p:nvSpPr>
        <p:spPr>
          <a:xfrm>
            <a:off x="4536614" y="1530841"/>
            <a:ext cx="7094546" cy="668745"/>
          </a:xfrm>
          <a:prstGeom prst="rect">
            <a:avLst/>
          </a:prstGeom>
          <a:solidFill>
            <a:schemeClr val="lt1"/>
          </a:solidFill>
          <a:ln>
            <a:noFill/>
          </a:ln>
        </p:spPr>
        <p:txBody>
          <a:bodyPr anchorCtr="0" anchor="t" bIns="45700" lIns="36000" spcFirstLastPara="1" rIns="36000" wrap="square" tIns="45700">
            <a:noAutofit/>
          </a:bodyPr>
          <a:lstStyle/>
          <a:p>
            <a:pPr indent="-228600" lvl="0" marL="228600" marR="0" rtl="0" algn="l">
              <a:spcBef>
                <a:spcPts val="0"/>
              </a:spcBef>
              <a:spcAft>
                <a:spcPts val="0"/>
              </a:spcAft>
              <a:buClr>
                <a:schemeClr val="dk2"/>
              </a:buClr>
              <a:buSzPts val="1200"/>
              <a:buFont typeface="Arial"/>
              <a:buAutoNum type="arabicPeriod"/>
            </a:pPr>
            <a:r>
              <a:rPr lang="en-US" sz="1200">
                <a:solidFill>
                  <a:schemeClr val="dk2"/>
                </a:solidFill>
                <a:latin typeface="Arial"/>
                <a:ea typeface="Arial"/>
                <a:cs typeface="Arial"/>
                <a:sym typeface="Arial"/>
              </a:rPr>
              <a:t>Based on the data and evidence available, which specific population of OY should anchor partners focus on in their community?</a:t>
            </a:r>
            <a:endParaRPr/>
          </a:p>
          <a:p>
            <a:pPr indent="-228600" lvl="0" marL="228600" marR="0" rtl="0" algn="l">
              <a:lnSpc>
                <a:spcPct val="150000"/>
              </a:lnSpc>
              <a:spcBef>
                <a:spcPts val="0"/>
              </a:spcBef>
              <a:spcAft>
                <a:spcPts val="0"/>
              </a:spcAft>
              <a:buClr>
                <a:schemeClr val="dk2"/>
              </a:buClr>
              <a:buSzPts val="1200"/>
              <a:buFont typeface="Arial"/>
              <a:buAutoNum type="arabicPeriod"/>
            </a:pPr>
            <a:r>
              <a:rPr lang="en-US" sz="1200">
                <a:solidFill>
                  <a:schemeClr val="dk2"/>
                </a:solidFill>
                <a:latin typeface="Arial"/>
                <a:ea typeface="Arial"/>
                <a:cs typeface="Arial"/>
                <a:sym typeface="Arial"/>
              </a:rPr>
              <a:t>What are the unique assets, perspectives and experiences that this target population brings to bear?</a:t>
            </a:r>
            <a:endParaRPr/>
          </a:p>
        </p:txBody>
      </p:sp>
      <p:cxnSp>
        <p:nvCxnSpPr>
          <p:cNvPr id="528" name="Google Shape;528;p11"/>
          <p:cNvCxnSpPr/>
          <p:nvPr/>
        </p:nvCxnSpPr>
        <p:spPr>
          <a:xfrm>
            <a:off x="0" y="6302174"/>
            <a:ext cx="12192000" cy="0"/>
          </a:xfrm>
          <a:prstGeom prst="straightConnector1">
            <a:avLst/>
          </a:prstGeom>
          <a:noFill/>
          <a:ln cap="flat" cmpd="sng" w="12700">
            <a:solidFill>
              <a:schemeClr val="dk1"/>
            </a:solidFill>
            <a:prstDash val="solid"/>
            <a:miter lim="800000"/>
            <a:headEnd len="sm" w="sm" type="none"/>
            <a:tailEnd len="sm" w="sm" type="none"/>
          </a:ln>
        </p:spPr>
      </p:cxnSp>
      <p:sp>
        <p:nvSpPr>
          <p:cNvPr id="529" name="Google Shape;529;p11"/>
          <p:cNvSpPr txBox="1"/>
          <p:nvPr/>
        </p:nvSpPr>
        <p:spPr>
          <a:xfrm>
            <a:off x="1420181" y="3565379"/>
            <a:ext cx="1396383" cy="41549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000">
                <a:solidFill>
                  <a:schemeClr val="lt1"/>
                </a:solidFill>
                <a:latin typeface="Arial"/>
                <a:ea typeface="Arial"/>
                <a:cs typeface="Arial"/>
                <a:sym typeface="Arial"/>
              </a:rPr>
              <a:t>OY ASSETS &amp; PERSPECTIVES</a:t>
            </a:r>
            <a:endParaRPr sz="1000">
              <a:solidFill>
                <a:schemeClr val="lt1"/>
              </a:solidFill>
              <a:latin typeface="Arial"/>
              <a:ea typeface="Arial"/>
              <a:cs typeface="Arial"/>
              <a:sym typeface="Arial"/>
            </a:endParaRPr>
          </a:p>
        </p:txBody>
      </p:sp>
      <p:sp>
        <p:nvSpPr>
          <p:cNvPr id="530" name="Google Shape;530;p11"/>
          <p:cNvSpPr/>
          <p:nvPr/>
        </p:nvSpPr>
        <p:spPr>
          <a:xfrm>
            <a:off x="944317" y="2442585"/>
            <a:ext cx="1396383" cy="5988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WHO WE ARE</a:t>
            </a:r>
            <a:r>
              <a:rPr lang="en-US" sz="1100">
                <a:solidFill>
                  <a:schemeClr val="lt1"/>
                </a:solidFill>
                <a:latin typeface="Arial"/>
                <a:ea typeface="Arial"/>
                <a:cs typeface="Arial"/>
                <a:sym typeface="Arial"/>
              </a:rPr>
              <a:t>: </a:t>
            </a:r>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beliefs, values, and culture</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531" name="Google Shape;531;p11"/>
          <p:cNvSpPr/>
          <p:nvPr/>
        </p:nvSpPr>
        <p:spPr>
          <a:xfrm>
            <a:off x="1630012" y="4663035"/>
            <a:ext cx="1443658"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HOW WE OPERATE</a:t>
            </a:r>
            <a:r>
              <a:rPr lang="en-US" sz="1100">
                <a:solidFill>
                  <a:schemeClr val="lt1"/>
                </a:solidFill>
                <a:latin typeface="Arial"/>
                <a:ea typeface="Arial"/>
                <a:cs typeface="Arial"/>
                <a:sym typeface="Arial"/>
              </a:rPr>
              <a:t>: </a:t>
            </a:r>
            <a:endParaRPr sz="1100">
              <a:solidFill>
                <a:schemeClr val="lt1"/>
              </a:solidFill>
              <a:latin typeface="Arial"/>
              <a:ea typeface="Arial"/>
              <a:cs typeface="Arial"/>
              <a:sym typeface="Arial"/>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processes, systems, and structures ​</a:t>
            </a:r>
            <a:endParaRPr sz="1100">
              <a:solidFill>
                <a:schemeClr val="lt1"/>
              </a:solidFill>
              <a:latin typeface="Arial"/>
              <a:ea typeface="Arial"/>
              <a:cs typeface="Arial"/>
              <a:sym typeface="Arial"/>
            </a:endParaRPr>
          </a:p>
        </p:txBody>
      </p:sp>
      <p:sp>
        <p:nvSpPr>
          <p:cNvPr id="532" name="Google Shape;532;p11"/>
          <p:cNvSpPr/>
          <p:nvPr/>
        </p:nvSpPr>
        <p:spPr>
          <a:xfrm>
            <a:off x="2747732" y="3207727"/>
            <a:ext cx="1204644"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WHAT WE DO</a:t>
            </a:r>
            <a:r>
              <a:rPr lang="en-US" sz="1100">
                <a:solidFill>
                  <a:schemeClr val="lt1"/>
                </a:solidFill>
                <a:latin typeface="Arial"/>
                <a:ea typeface="Arial"/>
                <a:cs typeface="Arial"/>
                <a:sym typeface="Arial"/>
              </a:rPr>
              <a:t>: </a:t>
            </a: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Our activities, approaches and partnerships </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pic>
        <p:nvPicPr>
          <p:cNvPr descr="Icono&#10;&#10;Descripción generada automáticamente" id="533" name="Google Shape;533;p11"/>
          <p:cNvPicPr preferRelativeResize="0"/>
          <p:nvPr/>
        </p:nvPicPr>
        <p:blipFill rotWithShape="1">
          <a:blip r:embed="rId4">
            <a:alphaModFix/>
          </a:blip>
          <a:srcRect b="0" l="0" r="0" t="0"/>
          <a:stretch/>
        </p:blipFill>
        <p:spPr>
          <a:xfrm>
            <a:off x="2889716" y="2375841"/>
            <a:ext cx="367907" cy="373763"/>
          </a:xfrm>
          <a:prstGeom prst="rect">
            <a:avLst/>
          </a:prstGeom>
          <a:noFill/>
          <a:ln>
            <a:noFill/>
          </a:ln>
        </p:spPr>
      </p:pic>
      <p:pic>
        <p:nvPicPr>
          <p:cNvPr descr="Icono&#10;&#10;Descripción generada automáticamente" id="534" name="Google Shape;534;p11"/>
          <p:cNvPicPr preferRelativeResize="0"/>
          <p:nvPr/>
        </p:nvPicPr>
        <p:blipFill rotWithShape="1">
          <a:blip r:embed="rId5">
            <a:alphaModFix/>
          </a:blip>
          <a:srcRect b="0" l="0" r="0" t="0"/>
          <a:stretch/>
        </p:blipFill>
        <p:spPr>
          <a:xfrm>
            <a:off x="1197600" y="4005569"/>
            <a:ext cx="386361" cy="386361"/>
          </a:xfrm>
          <a:prstGeom prst="rect">
            <a:avLst/>
          </a:prstGeom>
          <a:noFill/>
          <a:ln>
            <a:noFill/>
          </a:ln>
        </p:spPr>
      </p:pic>
      <p:cxnSp>
        <p:nvCxnSpPr>
          <p:cNvPr id="535" name="Google Shape;535;p11"/>
          <p:cNvCxnSpPr/>
          <p:nvPr/>
        </p:nvCxnSpPr>
        <p:spPr>
          <a:xfrm>
            <a:off x="-89452" y="942479"/>
            <a:ext cx="12303261" cy="1068"/>
          </a:xfrm>
          <a:prstGeom prst="straightConnector1">
            <a:avLst/>
          </a:prstGeom>
          <a:noFill/>
          <a:ln cap="flat" cmpd="sng" w="22225">
            <a:solidFill>
              <a:srgbClr val="012C4D"/>
            </a:solidFill>
            <a:prstDash val="solid"/>
            <a:miter lim="800000"/>
            <a:headEnd len="sm" w="sm" type="none"/>
            <a:tailEnd len="sm" w="sm" type="none"/>
          </a:ln>
        </p:spPr>
      </p:cxnSp>
      <p:sp>
        <p:nvSpPr>
          <p:cNvPr id="536" name="Google Shape;536;p11"/>
          <p:cNvSpPr/>
          <p:nvPr/>
        </p:nvSpPr>
        <p:spPr>
          <a:xfrm>
            <a:off x="239185" y="123369"/>
            <a:ext cx="675861" cy="675861"/>
          </a:xfrm>
          <a:prstGeom prst="ellipse">
            <a:avLst/>
          </a:prstGeom>
          <a:solidFill>
            <a:srgbClr val="03477B"/>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7" name="Google Shape;537;p11"/>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pic>
        <p:nvPicPr>
          <p:cNvPr descr="Icono&#10;&#10;Descripción generada automáticamente" id="538" name="Google Shape;538;p11"/>
          <p:cNvPicPr preferRelativeResize="0"/>
          <p:nvPr/>
        </p:nvPicPr>
        <p:blipFill rotWithShape="1">
          <a:blip r:embed="rId6">
            <a:alphaModFix/>
          </a:blip>
          <a:srcRect b="0" l="0" r="0" t="0"/>
          <a:stretch/>
        </p:blipFill>
        <p:spPr>
          <a:xfrm>
            <a:off x="525979" y="3086345"/>
            <a:ext cx="513351" cy="437150"/>
          </a:xfrm>
          <a:prstGeom prst="rect">
            <a:avLst/>
          </a:prstGeom>
          <a:noFill/>
          <a:ln>
            <a:noFill/>
          </a:ln>
        </p:spPr>
      </p:pic>
      <p:pic>
        <p:nvPicPr>
          <p:cNvPr descr="Icono&#10;&#10;Descripción generada automáticamente" id="539" name="Google Shape;539;p11"/>
          <p:cNvPicPr preferRelativeResize="0"/>
          <p:nvPr/>
        </p:nvPicPr>
        <p:blipFill rotWithShape="1">
          <a:blip r:embed="rId7">
            <a:alphaModFix/>
          </a:blip>
          <a:srcRect b="0" l="0" r="0" t="0"/>
          <a:stretch/>
        </p:blipFill>
        <p:spPr>
          <a:xfrm flipH="1" rot="10800000">
            <a:off x="1914954" y="3134222"/>
            <a:ext cx="389273" cy="389273"/>
          </a:xfrm>
          <a:prstGeom prst="rect">
            <a:avLst/>
          </a:prstGeom>
          <a:noFill/>
          <a:ln>
            <a:noFill/>
          </a:ln>
        </p:spPr>
      </p:pic>
      <p:pic>
        <p:nvPicPr>
          <p:cNvPr descr="Icono&#10;&#10;Descripción generada automáticamente" id="540" name="Google Shape;540;p11"/>
          <p:cNvPicPr preferRelativeResize="0"/>
          <p:nvPr/>
        </p:nvPicPr>
        <p:blipFill rotWithShape="1">
          <a:blip r:embed="rId7">
            <a:alphaModFix/>
          </a:blip>
          <a:srcRect b="0" l="0" r="0" t="0"/>
          <a:stretch/>
        </p:blipFill>
        <p:spPr>
          <a:xfrm flipH="1" rot="10800000">
            <a:off x="382478" y="274487"/>
            <a:ext cx="389273" cy="389273"/>
          </a:xfrm>
          <a:prstGeom prst="rect">
            <a:avLst/>
          </a:prstGeom>
          <a:noFill/>
          <a:ln>
            <a:noFill/>
          </a:ln>
        </p:spPr>
      </p:pic>
      <p:sp>
        <p:nvSpPr>
          <p:cNvPr id="541" name="Google Shape;541;p11"/>
          <p:cNvSpPr/>
          <p:nvPr/>
        </p:nvSpPr>
        <p:spPr>
          <a:xfrm>
            <a:off x="4497670" y="2442891"/>
            <a:ext cx="5439445" cy="252000"/>
          </a:xfrm>
          <a:prstGeom prst="rect">
            <a:avLst/>
          </a:prstGeom>
          <a:solidFill>
            <a:schemeClr val="lt1"/>
          </a:solid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WHAT SOLVING THIS WILL INVOLVE</a:t>
            </a:r>
            <a:endParaRPr/>
          </a:p>
        </p:txBody>
      </p:sp>
      <p:sp>
        <p:nvSpPr>
          <p:cNvPr id="542" name="Google Shape;542;p11"/>
          <p:cNvSpPr/>
          <p:nvPr/>
        </p:nvSpPr>
        <p:spPr>
          <a:xfrm>
            <a:off x="4452340" y="1040742"/>
            <a:ext cx="2128120" cy="432000"/>
          </a:xfrm>
          <a:prstGeom prst="rect">
            <a:avLst/>
          </a:prstGeom>
          <a:no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KEY QUESTION</a:t>
            </a:r>
            <a:endParaRPr/>
          </a:p>
        </p:txBody>
      </p:sp>
      <p:cxnSp>
        <p:nvCxnSpPr>
          <p:cNvPr id="543" name="Google Shape;543;p11"/>
          <p:cNvCxnSpPr/>
          <p:nvPr/>
        </p:nvCxnSpPr>
        <p:spPr>
          <a:xfrm>
            <a:off x="4497670" y="1454213"/>
            <a:ext cx="7694330" cy="0"/>
          </a:xfrm>
          <a:prstGeom prst="straightConnector1">
            <a:avLst/>
          </a:prstGeom>
          <a:noFill/>
          <a:ln cap="flat" cmpd="sng" w="19050">
            <a:solidFill>
              <a:schemeClr val="accent1"/>
            </a:solidFill>
            <a:prstDash val="solid"/>
            <a:miter lim="800000"/>
            <a:headEnd len="sm" w="sm" type="none"/>
            <a:tailEnd len="sm" w="sm" type="none"/>
          </a:ln>
        </p:spPr>
      </p:cxnSp>
      <p:cxnSp>
        <p:nvCxnSpPr>
          <p:cNvPr id="544" name="Google Shape;544;p11"/>
          <p:cNvCxnSpPr/>
          <p:nvPr/>
        </p:nvCxnSpPr>
        <p:spPr>
          <a:xfrm>
            <a:off x="4515385" y="2779357"/>
            <a:ext cx="7689678" cy="0"/>
          </a:xfrm>
          <a:prstGeom prst="straightConnector1">
            <a:avLst/>
          </a:prstGeom>
          <a:noFill/>
          <a:ln cap="flat" cmpd="sng" w="19050">
            <a:solidFill>
              <a:schemeClr val="accent1"/>
            </a:solidFill>
            <a:prstDash val="solid"/>
            <a:miter lim="800000"/>
            <a:headEnd len="sm" w="sm" type="none"/>
            <a:tailEnd len="sm" w="sm" type="none"/>
          </a:ln>
        </p:spPr>
      </p:cxnSp>
      <p:sp>
        <p:nvSpPr>
          <p:cNvPr id="545" name="Google Shape;545;p11"/>
          <p:cNvSpPr txBox="1"/>
          <p:nvPr/>
        </p:nvSpPr>
        <p:spPr>
          <a:xfrm>
            <a:off x="782654" y="6443390"/>
            <a:ext cx="1179016" cy="26161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KEY TAKEAWAY</a:t>
            </a:r>
            <a:endParaRPr sz="1100">
              <a:solidFill>
                <a:schemeClr val="dk1"/>
              </a:solidFill>
              <a:latin typeface="Arial"/>
              <a:ea typeface="Arial"/>
              <a:cs typeface="Arial"/>
              <a:sym typeface="Arial"/>
            </a:endParaRPr>
          </a:p>
        </p:txBody>
      </p:sp>
      <p:pic>
        <p:nvPicPr>
          <p:cNvPr descr="Bombilla y equipo contorno" id="546" name="Google Shape;546;p11"/>
          <p:cNvPicPr preferRelativeResize="0"/>
          <p:nvPr/>
        </p:nvPicPr>
        <p:blipFill rotWithShape="1">
          <a:blip r:embed="rId8">
            <a:alphaModFix/>
          </a:blip>
          <a:srcRect b="0" l="0" r="0" t="0"/>
          <a:stretch/>
        </p:blipFill>
        <p:spPr>
          <a:xfrm>
            <a:off x="209600" y="6381843"/>
            <a:ext cx="403340" cy="403340"/>
          </a:xfrm>
          <a:prstGeom prst="rect">
            <a:avLst/>
          </a:prstGeom>
          <a:noFill/>
          <a:ln>
            <a:noFill/>
          </a:ln>
        </p:spPr>
      </p:pic>
      <p:cxnSp>
        <p:nvCxnSpPr>
          <p:cNvPr id="547" name="Google Shape;547;p11"/>
          <p:cNvCxnSpPr/>
          <p:nvPr/>
        </p:nvCxnSpPr>
        <p:spPr>
          <a:xfrm>
            <a:off x="2079147" y="6312334"/>
            <a:ext cx="0" cy="545666"/>
          </a:xfrm>
          <a:prstGeom prst="straightConnector1">
            <a:avLst/>
          </a:prstGeom>
          <a:noFill/>
          <a:ln cap="flat" cmpd="sng" w="12700">
            <a:solidFill>
              <a:srgbClr val="03477B"/>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2"/>
          <p:cNvSpPr/>
          <p:nvPr/>
        </p:nvSpPr>
        <p:spPr>
          <a:xfrm rot="10800000">
            <a:off x="-5023" y="894786"/>
            <a:ext cx="4207441" cy="5963214"/>
          </a:xfrm>
          <a:prstGeom prst="round2SameRect">
            <a:avLst>
              <a:gd fmla="val 0"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tipo&#10;&#10;Descripción generada automáticamente con confianza media" id="553" name="Google Shape;553;p12"/>
          <p:cNvPicPr preferRelativeResize="0"/>
          <p:nvPr/>
        </p:nvPicPr>
        <p:blipFill rotWithShape="1">
          <a:blip r:embed="rId3">
            <a:alphaModFix/>
          </a:blip>
          <a:srcRect b="0" l="0" r="0" t="0"/>
          <a:stretch/>
        </p:blipFill>
        <p:spPr>
          <a:xfrm>
            <a:off x="200043" y="2025632"/>
            <a:ext cx="3747604" cy="3529599"/>
          </a:xfrm>
          <a:prstGeom prst="rect">
            <a:avLst/>
          </a:prstGeom>
          <a:noFill/>
          <a:ln>
            <a:noFill/>
          </a:ln>
        </p:spPr>
      </p:pic>
      <p:sp>
        <p:nvSpPr>
          <p:cNvPr id="554" name="Google Shape;554;p12"/>
          <p:cNvSpPr/>
          <p:nvPr/>
        </p:nvSpPr>
        <p:spPr>
          <a:xfrm>
            <a:off x="-5024" y="-16548"/>
            <a:ext cx="12197024" cy="9424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5" name="Google Shape;555;p12"/>
          <p:cNvSpPr/>
          <p:nvPr/>
        </p:nvSpPr>
        <p:spPr>
          <a:xfrm>
            <a:off x="4497670" y="2442891"/>
            <a:ext cx="5439445" cy="252000"/>
          </a:xfrm>
          <a:prstGeom prst="rect">
            <a:avLst/>
          </a:prstGeom>
          <a:solidFill>
            <a:schemeClr val="lt1"/>
          </a:solid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WHAT SOLVING THIS WILL INVOLVE</a:t>
            </a:r>
            <a:endParaRPr/>
          </a:p>
        </p:txBody>
      </p:sp>
      <p:sp>
        <p:nvSpPr>
          <p:cNvPr id="556" name="Google Shape;556;p12"/>
          <p:cNvSpPr/>
          <p:nvPr/>
        </p:nvSpPr>
        <p:spPr>
          <a:xfrm>
            <a:off x="4452340" y="1040742"/>
            <a:ext cx="2128120" cy="432000"/>
          </a:xfrm>
          <a:prstGeom prst="rect">
            <a:avLst/>
          </a:prstGeom>
          <a:no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KEY QUESTION</a:t>
            </a:r>
            <a:endParaRPr/>
          </a:p>
        </p:txBody>
      </p:sp>
      <p:cxnSp>
        <p:nvCxnSpPr>
          <p:cNvPr id="557" name="Google Shape;557;p12"/>
          <p:cNvCxnSpPr/>
          <p:nvPr/>
        </p:nvCxnSpPr>
        <p:spPr>
          <a:xfrm>
            <a:off x="4497670" y="1454213"/>
            <a:ext cx="7694330" cy="0"/>
          </a:xfrm>
          <a:prstGeom prst="straightConnector1">
            <a:avLst/>
          </a:prstGeom>
          <a:noFill/>
          <a:ln cap="flat" cmpd="sng" w="19050">
            <a:solidFill>
              <a:schemeClr val="accent1"/>
            </a:solidFill>
            <a:prstDash val="solid"/>
            <a:miter lim="800000"/>
            <a:headEnd len="sm" w="sm" type="none"/>
            <a:tailEnd len="sm" w="sm" type="none"/>
          </a:ln>
        </p:spPr>
      </p:cxnSp>
      <p:cxnSp>
        <p:nvCxnSpPr>
          <p:cNvPr id="558" name="Google Shape;558;p12"/>
          <p:cNvCxnSpPr/>
          <p:nvPr/>
        </p:nvCxnSpPr>
        <p:spPr>
          <a:xfrm>
            <a:off x="4515385" y="2779357"/>
            <a:ext cx="7689678" cy="0"/>
          </a:xfrm>
          <a:prstGeom prst="straightConnector1">
            <a:avLst/>
          </a:prstGeom>
          <a:noFill/>
          <a:ln cap="flat" cmpd="sng" w="19050">
            <a:solidFill>
              <a:schemeClr val="accent1"/>
            </a:solidFill>
            <a:prstDash val="solid"/>
            <a:miter lim="800000"/>
            <a:headEnd len="sm" w="sm" type="none"/>
            <a:tailEnd len="sm" w="sm" type="none"/>
          </a:ln>
        </p:spPr>
      </p:cxnSp>
      <p:cxnSp>
        <p:nvCxnSpPr>
          <p:cNvPr id="559" name="Google Shape;559;p12"/>
          <p:cNvCxnSpPr/>
          <p:nvPr/>
        </p:nvCxnSpPr>
        <p:spPr>
          <a:xfrm>
            <a:off x="-55631" y="933598"/>
            <a:ext cx="12303261" cy="1068"/>
          </a:xfrm>
          <a:prstGeom prst="straightConnector1">
            <a:avLst/>
          </a:prstGeom>
          <a:noFill/>
          <a:ln cap="flat" cmpd="sng" w="22225">
            <a:solidFill>
              <a:srgbClr val="012C4D"/>
            </a:solidFill>
            <a:prstDash val="solid"/>
            <a:miter lim="800000"/>
            <a:headEnd len="sm" w="sm" type="none"/>
            <a:tailEnd len="sm" w="sm" type="none"/>
          </a:ln>
        </p:spPr>
      </p:cxnSp>
      <p:sp>
        <p:nvSpPr>
          <p:cNvPr id="560" name="Google Shape;560;p12"/>
          <p:cNvSpPr txBox="1"/>
          <p:nvPr>
            <p:ph type="title"/>
          </p:nvPr>
        </p:nvSpPr>
        <p:spPr>
          <a:xfrm>
            <a:off x="1049741" y="171311"/>
            <a:ext cx="11947914" cy="5779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Font typeface="Arial"/>
              <a:buNone/>
            </a:pPr>
            <a:r>
              <a:rPr lang="en-US" sz="1600">
                <a:solidFill>
                  <a:schemeClr val="lt1"/>
                </a:solidFill>
              </a:rPr>
              <a:t>WHO WE ARE | </a:t>
            </a:r>
            <a:br>
              <a:rPr lang="en-US" sz="1600">
                <a:solidFill>
                  <a:schemeClr val="lt1"/>
                </a:solidFill>
              </a:rPr>
            </a:br>
            <a:r>
              <a:rPr b="0" lang="en-US" sz="1600">
                <a:solidFill>
                  <a:schemeClr val="lt1"/>
                </a:solidFill>
              </a:rPr>
              <a:t>Aligning on our shared beliefs, values, culture and understanding around issues of equity and structural justice</a:t>
            </a:r>
            <a:endParaRPr b="0" sz="1600">
              <a:solidFill>
                <a:schemeClr val="lt1"/>
              </a:solidFill>
            </a:endParaRPr>
          </a:p>
        </p:txBody>
      </p:sp>
      <p:sp>
        <p:nvSpPr>
          <p:cNvPr id="561" name="Google Shape;561;p12"/>
          <p:cNvSpPr txBox="1"/>
          <p:nvPr/>
        </p:nvSpPr>
        <p:spPr>
          <a:xfrm>
            <a:off x="4490785" y="3207727"/>
            <a:ext cx="7492503" cy="3525502"/>
          </a:xfrm>
          <a:prstGeom prst="rect">
            <a:avLst/>
          </a:prstGeom>
          <a:noFill/>
          <a:ln>
            <a:noFill/>
          </a:ln>
        </p:spPr>
        <p:txBody>
          <a:bodyPr anchorCtr="0" anchor="t" bIns="46025" lIns="93600" spcFirstLastPara="1" rIns="92075" wrap="square" tIns="46025">
            <a:noAutofit/>
          </a:bodyPr>
          <a:lstStyle/>
          <a:p>
            <a:pPr indent="-171450" lvl="0" marL="171450" marR="0" rtl="0" algn="l">
              <a:lnSpc>
                <a:spcPct val="100000"/>
              </a:lnSpc>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Have we </a:t>
            </a:r>
            <a:r>
              <a:rPr b="0" i="0" lang="en-US" sz="1200" u="none" cap="none" strike="noStrike">
                <a:solidFill>
                  <a:schemeClr val="dk2"/>
                </a:solidFill>
                <a:latin typeface="Arial"/>
                <a:ea typeface="Arial"/>
                <a:cs typeface="Arial"/>
                <a:sym typeface="Arial"/>
              </a:rPr>
              <a:t>articulated specific </a:t>
            </a:r>
            <a:r>
              <a:rPr b="1" i="0" lang="en-US" sz="1200" cap="none" strike="noStrike">
                <a:solidFill>
                  <a:schemeClr val="dk2"/>
                </a:solidFill>
                <a:latin typeface="Arial"/>
                <a:ea typeface="Arial"/>
                <a:cs typeface="Arial"/>
                <a:sym typeface="Arial"/>
              </a:rPr>
              <a:t>values</a:t>
            </a:r>
            <a:r>
              <a:rPr b="0" i="0" lang="en-US" sz="1200" u="none" cap="none" strike="noStrike">
                <a:solidFill>
                  <a:schemeClr val="dk2"/>
                </a:solidFill>
                <a:latin typeface="Arial"/>
                <a:ea typeface="Arial"/>
                <a:cs typeface="Arial"/>
                <a:sym typeface="Arial"/>
              </a:rPr>
              <a:t> relating to our work on equity and structural justice?</a:t>
            </a:r>
            <a:endParaRPr/>
          </a:p>
          <a:p>
            <a:pPr indent="-171450" lvl="0" marL="171450" marR="0" rtl="0" algn="l">
              <a:lnSpc>
                <a:spcPct val="100000"/>
              </a:lnSpc>
              <a:spcBef>
                <a:spcPts val="8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Have we developed </a:t>
            </a:r>
            <a:r>
              <a:rPr b="0" i="0" lang="en-US" sz="1200" u="none" cap="none" strike="noStrike">
                <a:solidFill>
                  <a:schemeClr val="dk2"/>
                </a:solidFill>
                <a:latin typeface="Arial"/>
                <a:ea typeface="Arial"/>
                <a:cs typeface="Arial"/>
                <a:sym typeface="Arial"/>
              </a:rPr>
              <a:t>a </a:t>
            </a:r>
            <a:r>
              <a:rPr b="1" i="0" lang="en-US" sz="1200" cap="none" strike="noStrike">
                <a:solidFill>
                  <a:schemeClr val="dk2"/>
                </a:solidFill>
                <a:latin typeface="Arial"/>
                <a:ea typeface="Arial"/>
                <a:cs typeface="Arial"/>
                <a:sym typeface="Arial"/>
              </a:rPr>
              <a:t>shared language and understanding </a:t>
            </a:r>
            <a:r>
              <a:rPr b="0" i="0" lang="en-US" sz="1200" u="none" cap="none" strike="noStrike">
                <a:solidFill>
                  <a:schemeClr val="dk2"/>
                </a:solidFill>
                <a:latin typeface="Arial"/>
                <a:ea typeface="Arial"/>
                <a:cs typeface="Arial"/>
                <a:sym typeface="Arial"/>
              </a:rPr>
              <a:t>of equity and structural justice as an organization, ensuring that the language:</a:t>
            </a:r>
            <a:endParaRPr b="0" i="0" sz="1200" u="none" cap="none" strike="noStrike">
              <a:solidFill>
                <a:schemeClr val="dk2"/>
              </a:solidFill>
              <a:latin typeface="Arial"/>
              <a:ea typeface="Arial"/>
              <a:cs typeface="Arial"/>
              <a:sym typeface="Arial"/>
            </a:endParaRPr>
          </a:p>
          <a:p>
            <a:pPr indent="-285750" lvl="0" marL="479425" marR="0" rtl="0" algn="l">
              <a:spcBef>
                <a:spcPts val="600"/>
              </a:spcBef>
              <a:spcAft>
                <a:spcPts val="0"/>
              </a:spcAft>
              <a:buClr>
                <a:schemeClr val="dk2"/>
              </a:buClr>
              <a:buSzPts val="1200"/>
              <a:buFont typeface="Arial"/>
              <a:buChar char="•"/>
            </a:pPr>
            <a:r>
              <a:rPr lang="en-US" sz="1200">
                <a:solidFill>
                  <a:schemeClr val="dk2"/>
                </a:solidFill>
                <a:latin typeface="Arial"/>
                <a:ea typeface="Arial"/>
                <a:cs typeface="Arial"/>
                <a:sym typeface="Arial"/>
              </a:rPr>
              <a:t>I</a:t>
            </a:r>
            <a:r>
              <a:rPr b="0" i="0" lang="en-US" sz="1200" u="none" cap="none" strike="noStrike">
                <a:solidFill>
                  <a:schemeClr val="dk2"/>
                </a:solidFill>
                <a:latin typeface="Arial"/>
                <a:ea typeface="Arial"/>
                <a:cs typeface="Arial"/>
                <a:sym typeface="Arial"/>
              </a:rPr>
              <a:t>s accessible and adaptable to specific community contexts?</a:t>
            </a:r>
            <a:endParaRPr/>
          </a:p>
          <a:p>
            <a:pPr indent="-285750" lvl="0" marL="479425" marR="0" rtl="0" algn="l">
              <a:spcBef>
                <a:spcPts val="600"/>
              </a:spcBef>
              <a:spcAft>
                <a:spcPts val="0"/>
              </a:spcAft>
              <a:buClr>
                <a:schemeClr val="dk2"/>
              </a:buClr>
              <a:buSzPts val="1200"/>
              <a:buFont typeface="Arial"/>
              <a:buChar char="•"/>
            </a:pPr>
            <a:r>
              <a:rPr lang="en-US" sz="1200">
                <a:solidFill>
                  <a:schemeClr val="dk2"/>
                </a:solidFill>
                <a:latin typeface="Arial"/>
                <a:ea typeface="Arial"/>
                <a:cs typeface="Arial"/>
                <a:sym typeface="Arial"/>
              </a:rPr>
              <a:t>U</a:t>
            </a:r>
            <a:r>
              <a:rPr b="0" i="0" lang="en-US" sz="1200" u="none" cap="none" strike="noStrike">
                <a:solidFill>
                  <a:schemeClr val="dk2"/>
                </a:solidFill>
                <a:latin typeface="Arial"/>
                <a:ea typeface="Arial"/>
                <a:cs typeface="Arial"/>
                <a:sym typeface="Arial"/>
              </a:rPr>
              <a:t>ses an asset-based lens?</a:t>
            </a:r>
            <a:endParaRPr/>
          </a:p>
          <a:p>
            <a:pPr indent="-285750" lvl="0" marL="479425" marR="0" rtl="0" algn="l">
              <a:spcBef>
                <a:spcPts val="60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Explicitly acknowledges intersectionality of experience?</a:t>
            </a:r>
            <a:endParaRPr/>
          </a:p>
          <a:p>
            <a:pPr indent="-285750" lvl="0" marL="479425" marR="0" rtl="0" algn="l">
              <a:spcBef>
                <a:spcPts val="90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Is unbiased and does not perpetuate unfavorable power dynamics (e.g., uses words like “partner organizations, rather than beneficiaries)?</a:t>
            </a:r>
            <a:endParaRPr/>
          </a:p>
          <a:p>
            <a:pPr indent="-285750" lvl="0" marL="479425" marR="0" rtl="0" algn="l">
              <a:spcBef>
                <a:spcPts val="60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Is incorporated explicitly in our strategy and goals – both internally and externally?</a:t>
            </a:r>
            <a:endParaRPr/>
          </a:p>
          <a:p>
            <a:pPr indent="-171450" lvl="0" marL="171450"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Do we openly </a:t>
            </a:r>
            <a:r>
              <a:rPr b="0" i="0" lang="en-US" sz="1200" u="none" cap="none" strike="noStrike">
                <a:solidFill>
                  <a:schemeClr val="dk2"/>
                </a:solidFill>
                <a:latin typeface="Arial"/>
                <a:ea typeface="Arial"/>
                <a:cs typeface="Arial"/>
                <a:sym typeface="Arial"/>
              </a:rPr>
              <a:t>acknowledge </a:t>
            </a:r>
            <a:r>
              <a:rPr b="1" i="0" lang="en-US" sz="1200" cap="none" strike="noStrike">
                <a:solidFill>
                  <a:schemeClr val="dk2"/>
                </a:solidFill>
                <a:latin typeface="Arial"/>
                <a:ea typeface="Arial"/>
                <a:cs typeface="Arial"/>
                <a:sym typeface="Arial"/>
              </a:rPr>
              <a:t>power dynamics</a:t>
            </a:r>
            <a:r>
              <a:rPr b="0" i="0" lang="en-US" sz="1200" cap="none" strike="noStrike">
                <a:solidFill>
                  <a:schemeClr val="dk2"/>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at play – including our own personal prejudices and biases?</a:t>
            </a:r>
            <a:endParaRPr/>
          </a:p>
          <a:p>
            <a:pPr indent="-171450" lvl="0" marL="171450" marR="0" rtl="0" algn="l">
              <a:lnSpc>
                <a:spcPct val="100000"/>
              </a:lnSpc>
              <a:spcBef>
                <a:spcPts val="800"/>
              </a:spcBef>
              <a:spcAft>
                <a:spcPts val="0"/>
              </a:spcAft>
              <a:buClr>
                <a:schemeClr val="dk2"/>
              </a:buClr>
              <a:buSzPts val="1200"/>
              <a:buFont typeface="Courier New"/>
              <a:buChar char="o"/>
            </a:pPr>
            <a:r>
              <a:rPr b="0" i="0" lang="en-US" sz="1200" u="none" cap="none" strike="noStrike">
                <a:solidFill>
                  <a:schemeClr val="dk2"/>
                </a:solidFill>
                <a:latin typeface="Arial"/>
                <a:ea typeface="Arial"/>
                <a:cs typeface="Arial"/>
                <a:sym typeface="Arial"/>
              </a:rPr>
              <a:t>Is there diversity and representation across our</a:t>
            </a:r>
            <a:r>
              <a:rPr b="0" i="0" lang="en-US" sz="1200" cap="none" strike="noStrike">
                <a:solidFill>
                  <a:schemeClr val="dk2"/>
                </a:solidFill>
                <a:latin typeface="Arial"/>
                <a:ea typeface="Arial"/>
                <a:cs typeface="Arial"/>
                <a:sym typeface="Arial"/>
              </a:rPr>
              <a:t> </a:t>
            </a:r>
            <a:r>
              <a:rPr b="1" i="0" lang="en-US" sz="1200" cap="none" strike="noStrike">
                <a:solidFill>
                  <a:schemeClr val="dk2"/>
                </a:solidFill>
                <a:latin typeface="Arial"/>
                <a:ea typeface="Arial"/>
                <a:cs typeface="Arial"/>
                <a:sym typeface="Arial"/>
              </a:rPr>
              <a:t>leadership</a:t>
            </a:r>
            <a:r>
              <a:rPr b="0" i="0" lang="en-US" sz="1200" cap="none" strike="noStrike">
                <a:solidFill>
                  <a:schemeClr val="dk2"/>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and team structures?</a:t>
            </a:r>
            <a:endParaRPr b="0" i="0" sz="1200" u="none" cap="none" strike="noStrike">
              <a:solidFill>
                <a:schemeClr val="dk2"/>
              </a:solidFill>
              <a:latin typeface="Arial"/>
              <a:ea typeface="Arial"/>
              <a:cs typeface="Arial"/>
              <a:sym typeface="Arial"/>
            </a:endParaRPr>
          </a:p>
          <a:p>
            <a:pPr indent="-171450" lvl="0" marL="171450" marR="0" rtl="0" algn="l">
              <a:lnSpc>
                <a:spcPct val="100000"/>
              </a:lnSpc>
              <a:spcBef>
                <a:spcPts val="600"/>
              </a:spcBef>
              <a:spcAft>
                <a:spcPts val="0"/>
              </a:spcAft>
              <a:buClr>
                <a:schemeClr val="dk2"/>
              </a:buClr>
              <a:buSzPts val="1200"/>
              <a:buFont typeface="Courier New"/>
              <a:buChar char="o"/>
            </a:pPr>
            <a:r>
              <a:rPr b="0" i="0" lang="en-US" sz="1200" u="none" cap="none" strike="noStrike">
                <a:solidFill>
                  <a:schemeClr val="dk2"/>
                </a:solidFill>
                <a:latin typeface="Arial"/>
                <a:ea typeface="Arial"/>
                <a:cs typeface="Arial"/>
                <a:sym typeface="Arial"/>
              </a:rPr>
              <a:t>Do our recruiting, pay and other </a:t>
            </a:r>
            <a:r>
              <a:rPr b="1" i="0" lang="en-US" sz="1200" cap="none" strike="noStrike">
                <a:solidFill>
                  <a:schemeClr val="dk2"/>
                </a:solidFill>
                <a:latin typeface="Arial"/>
                <a:ea typeface="Arial"/>
                <a:cs typeface="Arial"/>
                <a:sym typeface="Arial"/>
              </a:rPr>
              <a:t>people-related practices</a:t>
            </a:r>
            <a:r>
              <a:rPr b="0" i="0" lang="en-US" sz="1200" cap="none" strike="noStrike">
                <a:solidFill>
                  <a:schemeClr val="dk2"/>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actively seek to improve outcomes for those with less opportunity?</a:t>
            </a:r>
            <a:endParaRPr b="0" i="0" sz="1200" u="none" cap="none" strike="noStrike">
              <a:solidFill>
                <a:schemeClr val="dk2"/>
              </a:solidFill>
              <a:latin typeface="Arial"/>
              <a:ea typeface="Arial"/>
              <a:cs typeface="Arial"/>
              <a:sym typeface="Arial"/>
            </a:endParaRPr>
          </a:p>
          <a:p>
            <a:pPr indent="-209550" lvl="0" marL="479425" marR="0" rtl="0" algn="l">
              <a:spcBef>
                <a:spcPts val="0"/>
              </a:spcBef>
              <a:spcAft>
                <a:spcPts val="0"/>
              </a:spcAft>
              <a:buClr>
                <a:schemeClr val="dk1"/>
              </a:buClr>
              <a:buSzPts val="1200"/>
              <a:buFont typeface="Courier New"/>
              <a:buNone/>
            </a:pPr>
            <a:r>
              <a:t/>
            </a:r>
            <a:endParaRPr b="0" i="0" sz="1200" u="none" cap="none" strike="noStrike">
              <a:solidFill>
                <a:schemeClr val="dk2"/>
              </a:solidFill>
              <a:latin typeface="Arial"/>
              <a:ea typeface="Arial"/>
              <a:cs typeface="Arial"/>
              <a:sym typeface="Arial"/>
            </a:endParaRPr>
          </a:p>
        </p:txBody>
      </p:sp>
      <p:sp>
        <p:nvSpPr>
          <p:cNvPr id="562" name="Google Shape;562;p12"/>
          <p:cNvSpPr/>
          <p:nvPr/>
        </p:nvSpPr>
        <p:spPr>
          <a:xfrm>
            <a:off x="4497670" y="1520199"/>
            <a:ext cx="7094546" cy="668745"/>
          </a:xfrm>
          <a:prstGeom prst="rect">
            <a:avLst/>
          </a:prstGeom>
          <a:solidFill>
            <a:schemeClr val="lt1"/>
          </a:solid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How do we ensure that our organizational beliefs, values, culture and shared understanding around issues of equity and structural justice are consistent with our goals on promoting equitable youth livelihoods?</a:t>
            </a:r>
            <a:endParaRPr/>
          </a:p>
          <a:p>
            <a:pPr indent="0" lvl="0" marL="0" marR="0" rtl="0" algn="l">
              <a:spcBef>
                <a:spcPts val="0"/>
              </a:spcBef>
              <a:spcAft>
                <a:spcPts val="0"/>
              </a:spcAft>
              <a:buNone/>
            </a:pPr>
            <a:r>
              <a:t/>
            </a:r>
            <a:endParaRPr sz="1200">
              <a:solidFill>
                <a:schemeClr val="dk2"/>
              </a:solidFill>
              <a:latin typeface="Arial"/>
              <a:ea typeface="Arial"/>
              <a:cs typeface="Arial"/>
              <a:sym typeface="Arial"/>
            </a:endParaRPr>
          </a:p>
        </p:txBody>
      </p:sp>
      <p:sp>
        <p:nvSpPr>
          <p:cNvPr id="563" name="Google Shape;563;p12"/>
          <p:cNvSpPr/>
          <p:nvPr/>
        </p:nvSpPr>
        <p:spPr>
          <a:xfrm>
            <a:off x="4520988" y="2903244"/>
            <a:ext cx="3772756" cy="256843"/>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b="1" i="1" lang="en-US" sz="1200">
                <a:solidFill>
                  <a:schemeClr val="dk2"/>
                </a:solidFill>
                <a:latin typeface="Arial"/>
                <a:ea typeface="Arial"/>
                <a:cs typeface="Arial"/>
                <a:sym typeface="Arial"/>
              </a:rPr>
              <a:t>Guiding questions for GOYN to consider</a:t>
            </a:r>
            <a:endParaRPr/>
          </a:p>
        </p:txBody>
      </p:sp>
      <p:sp>
        <p:nvSpPr>
          <p:cNvPr id="564" name="Google Shape;564;p12"/>
          <p:cNvSpPr txBox="1"/>
          <p:nvPr/>
        </p:nvSpPr>
        <p:spPr>
          <a:xfrm>
            <a:off x="1415185" y="3602380"/>
            <a:ext cx="1396383" cy="41549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000">
                <a:solidFill>
                  <a:srgbClr val="C8C8C8"/>
                </a:solidFill>
                <a:latin typeface="Arial"/>
                <a:ea typeface="Arial"/>
                <a:cs typeface="Arial"/>
                <a:sym typeface="Arial"/>
              </a:rPr>
              <a:t>OY ASSETS &amp; PERSPECTIVES</a:t>
            </a:r>
            <a:endParaRPr sz="1000">
              <a:solidFill>
                <a:srgbClr val="C8C8C8"/>
              </a:solidFill>
              <a:latin typeface="Arial"/>
              <a:ea typeface="Arial"/>
              <a:cs typeface="Arial"/>
              <a:sym typeface="Arial"/>
            </a:endParaRPr>
          </a:p>
        </p:txBody>
      </p:sp>
      <p:sp>
        <p:nvSpPr>
          <p:cNvPr id="565" name="Google Shape;565;p12"/>
          <p:cNvSpPr/>
          <p:nvPr/>
        </p:nvSpPr>
        <p:spPr>
          <a:xfrm>
            <a:off x="824435" y="2443210"/>
            <a:ext cx="1396383" cy="5988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WHO WE ARE</a:t>
            </a:r>
            <a:r>
              <a:rPr lang="en-US" sz="1100">
                <a:solidFill>
                  <a:schemeClr val="lt1"/>
                </a:solidFill>
                <a:latin typeface="Arial"/>
                <a:ea typeface="Arial"/>
                <a:cs typeface="Arial"/>
                <a:sym typeface="Arial"/>
              </a:rPr>
              <a:t>: </a:t>
            </a:r>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beliefs, values, and culture</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566" name="Google Shape;566;p12"/>
          <p:cNvSpPr/>
          <p:nvPr/>
        </p:nvSpPr>
        <p:spPr>
          <a:xfrm>
            <a:off x="1397289" y="4686907"/>
            <a:ext cx="1694707"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HOW WE OPERATE</a:t>
            </a:r>
            <a:r>
              <a:rPr lang="en-US" sz="1100">
                <a:solidFill>
                  <a:schemeClr val="lt1"/>
                </a:solidFill>
                <a:latin typeface="Arial"/>
                <a:ea typeface="Arial"/>
                <a:cs typeface="Arial"/>
                <a:sym typeface="Arial"/>
              </a:rPr>
              <a:t>: </a:t>
            </a:r>
            <a:endParaRPr sz="1100">
              <a:solidFill>
                <a:schemeClr val="lt1"/>
              </a:solidFill>
              <a:latin typeface="Arial"/>
              <a:ea typeface="Arial"/>
              <a:cs typeface="Arial"/>
              <a:sym typeface="Arial"/>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processes, systems, and structures ​</a:t>
            </a:r>
            <a:endParaRPr sz="1100">
              <a:solidFill>
                <a:schemeClr val="lt1"/>
              </a:solidFill>
              <a:latin typeface="Arial"/>
              <a:ea typeface="Arial"/>
              <a:cs typeface="Arial"/>
              <a:sym typeface="Arial"/>
            </a:endParaRPr>
          </a:p>
        </p:txBody>
      </p:sp>
      <p:sp>
        <p:nvSpPr>
          <p:cNvPr id="567" name="Google Shape;567;p12"/>
          <p:cNvSpPr/>
          <p:nvPr/>
        </p:nvSpPr>
        <p:spPr>
          <a:xfrm>
            <a:off x="2723348" y="3207727"/>
            <a:ext cx="1204644"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WHAT WE DO</a:t>
            </a:r>
            <a:r>
              <a:rPr lang="en-US" sz="1100">
                <a:solidFill>
                  <a:schemeClr val="lt1"/>
                </a:solidFill>
                <a:latin typeface="Arial"/>
                <a:ea typeface="Arial"/>
                <a:cs typeface="Arial"/>
                <a:sym typeface="Arial"/>
              </a:rPr>
              <a:t>: </a:t>
            </a: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Our activities, approaches and partnerships </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pic>
        <p:nvPicPr>
          <p:cNvPr descr="Icono&#10;&#10;Descripción generada automáticamente" id="568" name="Google Shape;568;p12"/>
          <p:cNvPicPr preferRelativeResize="0"/>
          <p:nvPr/>
        </p:nvPicPr>
        <p:blipFill rotWithShape="1">
          <a:blip r:embed="rId4">
            <a:alphaModFix/>
          </a:blip>
          <a:srcRect b="0" l="0" r="0" t="0"/>
          <a:stretch/>
        </p:blipFill>
        <p:spPr>
          <a:xfrm>
            <a:off x="2743412" y="2375841"/>
            <a:ext cx="367907" cy="373763"/>
          </a:xfrm>
          <a:prstGeom prst="rect">
            <a:avLst/>
          </a:prstGeom>
          <a:noFill/>
          <a:ln>
            <a:noFill/>
          </a:ln>
        </p:spPr>
      </p:pic>
      <p:pic>
        <p:nvPicPr>
          <p:cNvPr descr="Icono&#10;&#10;Descripción generada automáticamente" id="569" name="Google Shape;569;p12"/>
          <p:cNvPicPr preferRelativeResize="0"/>
          <p:nvPr/>
        </p:nvPicPr>
        <p:blipFill rotWithShape="1">
          <a:blip r:embed="rId5">
            <a:alphaModFix/>
          </a:blip>
          <a:srcRect b="0" l="0" r="0" t="0"/>
          <a:stretch/>
        </p:blipFill>
        <p:spPr>
          <a:xfrm>
            <a:off x="1197600" y="4005569"/>
            <a:ext cx="386361" cy="386361"/>
          </a:xfrm>
          <a:prstGeom prst="rect">
            <a:avLst/>
          </a:prstGeom>
          <a:noFill/>
          <a:ln>
            <a:noFill/>
          </a:ln>
        </p:spPr>
      </p:pic>
      <p:sp>
        <p:nvSpPr>
          <p:cNvPr id="570" name="Google Shape;570;p12"/>
          <p:cNvSpPr/>
          <p:nvPr/>
        </p:nvSpPr>
        <p:spPr>
          <a:xfrm>
            <a:off x="271792" y="116761"/>
            <a:ext cx="675861" cy="675861"/>
          </a:xfrm>
          <a:prstGeom prst="ellipse">
            <a:avLst/>
          </a:prstGeom>
          <a:solidFill>
            <a:srgbClr val="03477B"/>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1" name="Google Shape;571;p12"/>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pic>
        <p:nvPicPr>
          <p:cNvPr descr="Icono&#10;&#10;Descripción generada automáticamente" id="572" name="Google Shape;572;p12"/>
          <p:cNvPicPr preferRelativeResize="0"/>
          <p:nvPr/>
        </p:nvPicPr>
        <p:blipFill rotWithShape="1">
          <a:blip r:embed="rId6">
            <a:alphaModFix/>
          </a:blip>
          <a:srcRect b="0" l="0" r="0" t="0"/>
          <a:stretch/>
        </p:blipFill>
        <p:spPr>
          <a:xfrm>
            <a:off x="536390" y="3096349"/>
            <a:ext cx="513351" cy="437150"/>
          </a:xfrm>
          <a:prstGeom prst="rect">
            <a:avLst/>
          </a:prstGeom>
          <a:noFill/>
          <a:ln>
            <a:noFill/>
          </a:ln>
        </p:spPr>
      </p:pic>
      <p:pic>
        <p:nvPicPr>
          <p:cNvPr descr="Icono&#10;&#10;Descripción generada automáticamente" id="573" name="Google Shape;573;p12"/>
          <p:cNvPicPr preferRelativeResize="0"/>
          <p:nvPr/>
        </p:nvPicPr>
        <p:blipFill rotWithShape="1">
          <a:blip r:embed="rId6">
            <a:alphaModFix/>
          </a:blip>
          <a:srcRect b="0" l="0" r="0" t="0"/>
          <a:stretch/>
        </p:blipFill>
        <p:spPr>
          <a:xfrm>
            <a:off x="377430" y="268817"/>
            <a:ext cx="471389" cy="401417"/>
          </a:xfrm>
          <a:prstGeom prst="rect">
            <a:avLst/>
          </a:prstGeom>
          <a:noFill/>
          <a:ln>
            <a:noFill/>
          </a:ln>
        </p:spPr>
      </p:pic>
      <p:pic>
        <p:nvPicPr>
          <p:cNvPr id="574" name="Google Shape;574;p12"/>
          <p:cNvPicPr preferRelativeResize="0"/>
          <p:nvPr/>
        </p:nvPicPr>
        <p:blipFill rotWithShape="1">
          <a:blip r:embed="rId7">
            <a:alphaModFix/>
          </a:blip>
          <a:srcRect b="0" l="0" r="0" t="0"/>
          <a:stretch/>
        </p:blipFill>
        <p:spPr>
          <a:xfrm flipH="1">
            <a:off x="1887906" y="3150864"/>
            <a:ext cx="407192" cy="4071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3"/>
          <p:cNvSpPr/>
          <p:nvPr/>
        </p:nvSpPr>
        <p:spPr>
          <a:xfrm rot="10800000">
            <a:off x="436955" y="1368625"/>
            <a:ext cx="2465843" cy="4763029"/>
          </a:xfrm>
          <a:prstGeom prst="round2SameRect">
            <a:avLst>
              <a:gd fmla="val 2265" name="adj1"/>
              <a:gd fmla="val 0" name="adj2"/>
            </a:avLst>
          </a:prstGeom>
          <a:solidFill>
            <a:srgbClr val="EAEFEE">
              <a:alpha val="4156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0" name="Google Shape;580;p13"/>
          <p:cNvSpPr/>
          <p:nvPr/>
        </p:nvSpPr>
        <p:spPr>
          <a:xfrm rot="10800000">
            <a:off x="2996934" y="1368626"/>
            <a:ext cx="8785615" cy="4763029"/>
          </a:xfrm>
          <a:prstGeom prst="round2SameRect">
            <a:avLst>
              <a:gd fmla="val 884" name="adj1"/>
              <a:gd fmla="val 0" name="adj2"/>
            </a:avLst>
          </a:prstGeom>
          <a:solidFill>
            <a:srgbClr val="EB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1" name="Google Shape;581;p13"/>
          <p:cNvSpPr/>
          <p:nvPr/>
        </p:nvSpPr>
        <p:spPr>
          <a:xfrm>
            <a:off x="411195" y="1121717"/>
            <a:ext cx="2491604" cy="332883"/>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582" name="Google Shape;582;p13"/>
          <p:cNvSpPr txBox="1"/>
          <p:nvPr/>
        </p:nvSpPr>
        <p:spPr>
          <a:xfrm>
            <a:off x="411195" y="1105608"/>
            <a:ext cx="89509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solidFill>
                  <a:schemeClr val="lt1"/>
                </a:solidFill>
                <a:latin typeface="Arial"/>
                <a:ea typeface="Arial"/>
                <a:cs typeface="Arial"/>
                <a:sym typeface="Arial"/>
              </a:rPr>
              <a:t>Term</a:t>
            </a:r>
            <a:endParaRPr sz="1600">
              <a:solidFill>
                <a:schemeClr val="lt1"/>
              </a:solidFill>
              <a:latin typeface="Arial"/>
              <a:ea typeface="Arial"/>
              <a:cs typeface="Arial"/>
              <a:sym typeface="Arial"/>
            </a:endParaRPr>
          </a:p>
        </p:txBody>
      </p:sp>
      <p:sp>
        <p:nvSpPr>
          <p:cNvPr id="583" name="Google Shape;583;p13"/>
          <p:cNvSpPr/>
          <p:nvPr/>
        </p:nvSpPr>
        <p:spPr>
          <a:xfrm>
            <a:off x="3005069" y="1121845"/>
            <a:ext cx="8779749" cy="321080"/>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584" name="Google Shape;584;p13"/>
          <p:cNvSpPr/>
          <p:nvPr/>
        </p:nvSpPr>
        <p:spPr>
          <a:xfrm>
            <a:off x="-13063" y="-4356"/>
            <a:ext cx="12205063" cy="9424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585" name="Google Shape;585;p13"/>
          <p:cNvCxnSpPr/>
          <p:nvPr/>
        </p:nvCxnSpPr>
        <p:spPr>
          <a:xfrm>
            <a:off x="-55632" y="946641"/>
            <a:ext cx="12303261" cy="1068"/>
          </a:xfrm>
          <a:prstGeom prst="straightConnector1">
            <a:avLst/>
          </a:prstGeom>
          <a:noFill/>
          <a:ln cap="flat" cmpd="sng" w="22225">
            <a:solidFill>
              <a:srgbClr val="012C4D"/>
            </a:solidFill>
            <a:prstDash val="solid"/>
            <a:miter lim="800000"/>
            <a:headEnd len="sm" w="sm" type="none"/>
            <a:tailEnd len="sm" w="sm" type="none"/>
          </a:ln>
        </p:spPr>
      </p:cxnSp>
      <p:sp>
        <p:nvSpPr>
          <p:cNvPr id="586" name="Google Shape;586;p13"/>
          <p:cNvSpPr txBox="1"/>
          <p:nvPr>
            <p:ph type="title"/>
          </p:nvPr>
        </p:nvSpPr>
        <p:spPr>
          <a:xfrm>
            <a:off x="1094602" y="178437"/>
            <a:ext cx="8866208"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Font typeface="Arial"/>
              <a:buNone/>
            </a:pPr>
            <a:r>
              <a:rPr lang="en-US" sz="1600">
                <a:solidFill>
                  <a:schemeClr val="lt1"/>
                </a:solidFill>
              </a:rPr>
              <a:t>WHO WE ARE | </a:t>
            </a:r>
            <a:br>
              <a:rPr lang="en-US" sz="1800">
                <a:solidFill>
                  <a:schemeClr val="lt1"/>
                </a:solidFill>
              </a:rPr>
            </a:br>
            <a:r>
              <a:rPr b="0" lang="en-US" sz="1800">
                <a:solidFill>
                  <a:schemeClr val="lt1"/>
                </a:solidFill>
              </a:rPr>
              <a:t>Illustrative glossary of shared terminology that GOYN can adapt and refine</a:t>
            </a:r>
            <a:endParaRPr sz="1800">
              <a:solidFill>
                <a:schemeClr val="lt1"/>
              </a:solidFill>
            </a:endParaRPr>
          </a:p>
        </p:txBody>
      </p:sp>
      <p:sp>
        <p:nvSpPr>
          <p:cNvPr id="587" name="Google Shape;587;p13"/>
          <p:cNvSpPr txBox="1"/>
          <p:nvPr/>
        </p:nvSpPr>
        <p:spPr>
          <a:xfrm>
            <a:off x="244274" y="6377100"/>
            <a:ext cx="105668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000">
                <a:solidFill>
                  <a:srgbClr val="0B1450"/>
                </a:solidFill>
                <a:latin typeface="Arial"/>
                <a:ea typeface="Arial"/>
                <a:cs typeface="Arial"/>
                <a:sym typeface="Arial"/>
              </a:rPr>
              <a:t>Sources: 1. Jugov, T. and Ypi, L. (2019), Structural Injustice, Epistemic Opacity, and the Responsibilities of the Oppressed. J Soc Philos, 50: 7-27. doi:10.1111/josp.12268”</a:t>
            </a:r>
            <a:endParaRPr/>
          </a:p>
          <a:p>
            <a:pPr indent="0" lvl="0" marL="0" marR="0" rtl="0" algn="l">
              <a:spcBef>
                <a:spcPts val="0"/>
              </a:spcBef>
              <a:spcAft>
                <a:spcPts val="0"/>
              </a:spcAft>
              <a:buNone/>
            </a:pPr>
            <a:r>
              <a:rPr i="1" lang="en-US" sz="1000">
                <a:solidFill>
                  <a:srgbClr val="0B1450"/>
                </a:solidFill>
                <a:latin typeface="Arial"/>
                <a:ea typeface="Arial"/>
                <a:cs typeface="Arial"/>
                <a:sym typeface="Arial"/>
              </a:rPr>
              <a:t>2. GOYN Youth Advisory Groups, September 2020 All-YAG Meeting</a:t>
            </a:r>
            <a:endParaRPr/>
          </a:p>
        </p:txBody>
      </p:sp>
      <p:sp>
        <p:nvSpPr>
          <p:cNvPr id="588" name="Google Shape;588;p13"/>
          <p:cNvSpPr txBox="1"/>
          <p:nvPr/>
        </p:nvSpPr>
        <p:spPr>
          <a:xfrm>
            <a:off x="3038779" y="1103225"/>
            <a:ext cx="306373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solidFill>
                  <a:schemeClr val="lt1"/>
                </a:solidFill>
                <a:latin typeface="Arial"/>
                <a:ea typeface="Arial"/>
                <a:cs typeface="Arial"/>
                <a:sym typeface="Arial"/>
              </a:rPr>
              <a:t>Illustrative GOYN definition</a:t>
            </a:r>
            <a:endParaRPr sz="1600">
              <a:solidFill>
                <a:schemeClr val="lt1"/>
              </a:solidFill>
              <a:latin typeface="Arial"/>
              <a:ea typeface="Arial"/>
              <a:cs typeface="Arial"/>
              <a:sym typeface="Arial"/>
            </a:endParaRPr>
          </a:p>
        </p:txBody>
      </p:sp>
      <p:sp>
        <p:nvSpPr>
          <p:cNvPr id="589" name="Google Shape;589;p13"/>
          <p:cNvSpPr txBox="1"/>
          <p:nvPr/>
        </p:nvSpPr>
        <p:spPr>
          <a:xfrm>
            <a:off x="1014121" y="1571670"/>
            <a:ext cx="11553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200"/>
              <a:buFont typeface="Arial"/>
              <a:buNone/>
            </a:pPr>
            <a:r>
              <a:rPr lang="en-US" sz="1200">
                <a:solidFill>
                  <a:schemeClr val="dk2"/>
                </a:solidFill>
                <a:latin typeface="Arial"/>
                <a:ea typeface="Arial"/>
                <a:cs typeface="Arial"/>
                <a:sym typeface="Arial"/>
              </a:rPr>
              <a:t>BELONGING</a:t>
            </a:r>
            <a:endParaRPr sz="1200">
              <a:solidFill>
                <a:schemeClr val="dk2"/>
              </a:solidFill>
              <a:latin typeface="Arial"/>
              <a:ea typeface="Arial"/>
              <a:cs typeface="Arial"/>
              <a:sym typeface="Arial"/>
            </a:endParaRPr>
          </a:p>
        </p:txBody>
      </p:sp>
      <p:sp>
        <p:nvSpPr>
          <p:cNvPr id="590" name="Google Shape;590;p13"/>
          <p:cNvSpPr txBox="1"/>
          <p:nvPr/>
        </p:nvSpPr>
        <p:spPr>
          <a:xfrm>
            <a:off x="1020222" y="2067745"/>
            <a:ext cx="139605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200"/>
              <a:buFont typeface="Arial"/>
              <a:buNone/>
            </a:pPr>
            <a:r>
              <a:rPr lang="en-US" sz="1200">
                <a:solidFill>
                  <a:schemeClr val="dk2"/>
                </a:solidFill>
                <a:latin typeface="Arial"/>
                <a:ea typeface="Arial"/>
                <a:cs typeface="Arial"/>
                <a:sym typeface="Arial"/>
              </a:rPr>
              <a:t>EQUALITY</a:t>
            </a:r>
            <a:endParaRPr sz="1200">
              <a:solidFill>
                <a:schemeClr val="dk2"/>
              </a:solidFill>
              <a:latin typeface="Arial"/>
              <a:ea typeface="Arial"/>
              <a:cs typeface="Arial"/>
              <a:sym typeface="Arial"/>
            </a:endParaRPr>
          </a:p>
        </p:txBody>
      </p:sp>
      <p:sp>
        <p:nvSpPr>
          <p:cNvPr id="591" name="Google Shape;591;p13"/>
          <p:cNvSpPr txBox="1"/>
          <p:nvPr/>
        </p:nvSpPr>
        <p:spPr>
          <a:xfrm>
            <a:off x="1017794" y="2682123"/>
            <a:ext cx="152756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200"/>
              <a:buFont typeface="Arial"/>
              <a:buNone/>
            </a:pPr>
            <a:r>
              <a:rPr lang="en-US" sz="1200">
                <a:solidFill>
                  <a:schemeClr val="dk2"/>
                </a:solidFill>
                <a:latin typeface="Arial"/>
                <a:ea typeface="Arial"/>
                <a:cs typeface="Arial"/>
                <a:sym typeface="Arial"/>
              </a:rPr>
              <a:t>EQUITY</a:t>
            </a:r>
            <a:endParaRPr sz="1200">
              <a:solidFill>
                <a:schemeClr val="dk2"/>
              </a:solidFill>
              <a:latin typeface="Arial"/>
              <a:ea typeface="Arial"/>
              <a:cs typeface="Arial"/>
              <a:sym typeface="Arial"/>
            </a:endParaRPr>
          </a:p>
        </p:txBody>
      </p:sp>
      <p:sp>
        <p:nvSpPr>
          <p:cNvPr id="592" name="Google Shape;592;p13"/>
          <p:cNvSpPr txBox="1"/>
          <p:nvPr/>
        </p:nvSpPr>
        <p:spPr>
          <a:xfrm>
            <a:off x="1014121" y="3302055"/>
            <a:ext cx="181802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200"/>
              <a:buFont typeface="Arial"/>
              <a:buNone/>
            </a:pPr>
            <a:r>
              <a:rPr lang="en-US" sz="1200">
                <a:solidFill>
                  <a:schemeClr val="dk2"/>
                </a:solidFill>
                <a:latin typeface="Arial"/>
                <a:ea typeface="Arial"/>
                <a:cs typeface="Arial"/>
                <a:sym typeface="Arial"/>
              </a:rPr>
              <a:t>INTERSECTIONALITY</a:t>
            </a:r>
            <a:endParaRPr/>
          </a:p>
        </p:txBody>
      </p:sp>
      <p:sp>
        <p:nvSpPr>
          <p:cNvPr id="593" name="Google Shape;593;p13"/>
          <p:cNvSpPr txBox="1"/>
          <p:nvPr/>
        </p:nvSpPr>
        <p:spPr>
          <a:xfrm>
            <a:off x="1014121" y="3770573"/>
            <a:ext cx="103083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chemeClr val="dk2"/>
                </a:solidFill>
                <a:latin typeface="Arial"/>
                <a:ea typeface="Arial"/>
                <a:cs typeface="Arial"/>
                <a:sym typeface="Arial"/>
              </a:rPr>
              <a:t>POWER</a:t>
            </a:r>
            <a:endParaRPr sz="1200">
              <a:solidFill>
                <a:schemeClr val="dk2"/>
              </a:solidFill>
              <a:latin typeface="Arial"/>
              <a:ea typeface="Arial"/>
              <a:cs typeface="Arial"/>
              <a:sym typeface="Arial"/>
            </a:endParaRPr>
          </a:p>
        </p:txBody>
      </p:sp>
      <p:sp>
        <p:nvSpPr>
          <p:cNvPr id="594" name="Google Shape;594;p13"/>
          <p:cNvSpPr txBox="1"/>
          <p:nvPr/>
        </p:nvSpPr>
        <p:spPr>
          <a:xfrm>
            <a:off x="1014121" y="4174431"/>
            <a:ext cx="12019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200"/>
              <a:buFont typeface="Arial"/>
              <a:buNone/>
            </a:pPr>
            <a:r>
              <a:rPr lang="en-US" sz="1200">
                <a:solidFill>
                  <a:schemeClr val="dk2"/>
                </a:solidFill>
                <a:latin typeface="Arial"/>
                <a:ea typeface="Arial"/>
                <a:cs typeface="Arial"/>
                <a:sym typeface="Arial"/>
              </a:rPr>
              <a:t>STRUCTURAL </a:t>
            </a:r>
            <a:endParaRPr/>
          </a:p>
          <a:p>
            <a:pPr indent="0" lvl="0" marL="0" marR="0" rtl="0" algn="l">
              <a:lnSpc>
                <a:spcPct val="100000"/>
              </a:lnSpc>
              <a:spcBef>
                <a:spcPts val="0"/>
              </a:spcBef>
              <a:spcAft>
                <a:spcPts val="0"/>
              </a:spcAft>
              <a:buClr>
                <a:schemeClr val="dk2"/>
              </a:buClr>
              <a:buSzPts val="1200"/>
              <a:buFont typeface="Arial"/>
              <a:buNone/>
            </a:pPr>
            <a:r>
              <a:rPr lang="en-US" sz="1200">
                <a:solidFill>
                  <a:schemeClr val="dk2"/>
                </a:solidFill>
                <a:latin typeface="Arial"/>
                <a:ea typeface="Arial"/>
                <a:cs typeface="Arial"/>
                <a:sym typeface="Arial"/>
              </a:rPr>
              <a:t>BARRIER</a:t>
            </a:r>
            <a:endParaRPr/>
          </a:p>
        </p:txBody>
      </p:sp>
      <p:sp>
        <p:nvSpPr>
          <p:cNvPr id="595" name="Google Shape;595;p13"/>
          <p:cNvSpPr txBox="1"/>
          <p:nvPr/>
        </p:nvSpPr>
        <p:spPr>
          <a:xfrm>
            <a:off x="1014121" y="4839196"/>
            <a:ext cx="13186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chemeClr val="dk2"/>
                </a:solidFill>
                <a:latin typeface="Arial"/>
                <a:ea typeface="Arial"/>
                <a:cs typeface="Arial"/>
                <a:sym typeface="Arial"/>
              </a:rPr>
              <a:t>STRUCTURAL </a:t>
            </a:r>
            <a:endParaRPr/>
          </a:p>
          <a:p>
            <a:pPr indent="0" lvl="0" marL="0" marR="0" rtl="0" algn="l">
              <a:lnSpc>
                <a:spcPct val="100000"/>
              </a:lnSpc>
              <a:spcBef>
                <a:spcPts val="0"/>
              </a:spcBef>
              <a:spcAft>
                <a:spcPts val="0"/>
              </a:spcAft>
              <a:buNone/>
            </a:pPr>
            <a:r>
              <a:rPr lang="en-US" sz="1200">
                <a:solidFill>
                  <a:schemeClr val="dk2"/>
                </a:solidFill>
                <a:latin typeface="Arial"/>
                <a:ea typeface="Arial"/>
                <a:cs typeface="Arial"/>
                <a:sym typeface="Arial"/>
              </a:rPr>
              <a:t>INJUSTICE</a:t>
            </a:r>
            <a:endParaRPr/>
          </a:p>
        </p:txBody>
      </p:sp>
      <p:sp>
        <p:nvSpPr>
          <p:cNvPr id="596" name="Google Shape;596;p13"/>
          <p:cNvSpPr txBox="1"/>
          <p:nvPr/>
        </p:nvSpPr>
        <p:spPr>
          <a:xfrm>
            <a:off x="1008617" y="5667993"/>
            <a:ext cx="17676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chemeClr val="dk2"/>
                </a:solidFill>
                <a:latin typeface="Arial"/>
                <a:ea typeface="Arial"/>
                <a:cs typeface="Arial"/>
                <a:sym typeface="Arial"/>
              </a:rPr>
              <a:t>SYSTEMS CHANGE</a:t>
            </a:r>
            <a:endParaRPr/>
          </a:p>
        </p:txBody>
      </p:sp>
      <p:sp>
        <p:nvSpPr>
          <p:cNvPr id="597" name="Google Shape;597;p13"/>
          <p:cNvSpPr txBox="1"/>
          <p:nvPr/>
        </p:nvSpPr>
        <p:spPr>
          <a:xfrm>
            <a:off x="3029735" y="1544383"/>
            <a:ext cx="882775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rgbClr val="0B1450"/>
                </a:solidFill>
                <a:latin typeface="Arial"/>
                <a:ea typeface="Arial"/>
                <a:cs typeface="Arial"/>
                <a:sym typeface="Arial"/>
              </a:rPr>
              <a:t>The feeling of security and support when there is a sense of acceptance, inclusion, and identity for a member of a certain group.</a:t>
            </a:r>
            <a:endParaRPr sz="1200">
              <a:solidFill>
                <a:srgbClr val="0B1450"/>
              </a:solidFill>
              <a:latin typeface="Arial"/>
              <a:ea typeface="Arial"/>
              <a:cs typeface="Arial"/>
              <a:sym typeface="Arial"/>
            </a:endParaRPr>
          </a:p>
        </p:txBody>
      </p:sp>
      <p:sp>
        <p:nvSpPr>
          <p:cNvPr id="598" name="Google Shape;598;p13"/>
          <p:cNvSpPr txBox="1"/>
          <p:nvPr/>
        </p:nvSpPr>
        <p:spPr>
          <a:xfrm>
            <a:off x="3052409" y="1930169"/>
            <a:ext cx="870576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rgbClr val="0B1450"/>
                </a:solidFill>
                <a:latin typeface="Arial"/>
                <a:ea typeface="Arial"/>
                <a:cs typeface="Arial"/>
                <a:sym typeface="Arial"/>
              </a:rPr>
              <a:t>Each individual or group of people is given the same resources or opportunities </a:t>
            </a:r>
            <a:r>
              <a:rPr i="1" lang="en-US" sz="1200">
                <a:solidFill>
                  <a:srgbClr val="0B1450"/>
                </a:solidFill>
                <a:latin typeface="Arial"/>
                <a:ea typeface="Arial"/>
                <a:cs typeface="Arial"/>
                <a:sym typeface="Arial"/>
              </a:rPr>
              <a:t>(versus equity, which recognizes that each person has different circumstances and allocates the exact resources and opportunities needed to reach an equal outcome)</a:t>
            </a:r>
            <a:endParaRPr i="1" sz="1200">
              <a:solidFill>
                <a:srgbClr val="0B1450"/>
              </a:solidFill>
              <a:latin typeface="Arial"/>
              <a:ea typeface="Arial"/>
              <a:cs typeface="Arial"/>
              <a:sym typeface="Arial"/>
            </a:endParaRPr>
          </a:p>
        </p:txBody>
      </p:sp>
      <p:sp>
        <p:nvSpPr>
          <p:cNvPr id="599" name="Google Shape;599;p13"/>
          <p:cNvSpPr txBox="1"/>
          <p:nvPr/>
        </p:nvSpPr>
        <p:spPr>
          <a:xfrm>
            <a:off x="3032682" y="2485869"/>
            <a:ext cx="84945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rgbClr val="0B1450"/>
                </a:solidFill>
                <a:latin typeface="Arial"/>
                <a:ea typeface="Arial"/>
                <a:cs typeface="Arial"/>
                <a:sym typeface="Arial"/>
              </a:rPr>
              <a:t>All individuals, regardless of their identity or social group, have an equal opportunity to experience a meaningful livelihood. In our local contexts, this will involve reforming the hierarchies, structures, policies, systems and practices that perpetuate disparities for specific identities or social groups.</a:t>
            </a:r>
            <a:endParaRPr/>
          </a:p>
        </p:txBody>
      </p:sp>
      <p:sp>
        <p:nvSpPr>
          <p:cNvPr id="600" name="Google Shape;600;p13"/>
          <p:cNvSpPr txBox="1"/>
          <p:nvPr/>
        </p:nvSpPr>
        <p:spPr>
          <a:xfrm>
            <a:off x="3024146" y="3189375"/>
            <a:ext cx="862019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rgbClr val="0B1450"/>
                </a:solidFill>
                <a:latin typeface="Arial"/>
                <a:ea typeface="Arial"/>
                <a:cs typeface="Arial"/>
                <a:sym typeface="Arial"/>
              </a:rPr>
              <a:t>The complex, cumulative forms of oppression and discrimination that result from the overlap of an individual’s various social identities</a:t>
            </a:r>
            <a:endParaRPr sz="1200">
              <a:solidFill>
                <a:srgbClr val="0B1450"/>
              </a:solidFill>
              <a:latin typeface="Arial"/>
              <a:ea typeface="Arial"/>
              <a:cs typeface="Arial"/>
              <a:sym typeface="Arial"/>
            </a:endParaRPr>
          </a:p>
        </p:txBody>
      </p:sp>
      <p:sp>
        <p:nvSpPr>
          <p:cNvPr id="601" name="Google Shape;601;p13"/>
          <p:cNvSpPr txBox="1"/>
          <p:nvPr/>
        </p:nvSpPr>
        <p:spPr>
          <a:xfrm>
            <a:off x="3029735" y="3667061"/>
            <a:ext cx="842671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rgbClr val="0B1450"/>
                </a:solidFill>
                <a:latin typeface="Arial"/>
                <a:ea typeface="Arial"/>
                <a:cs typeface="Arial"/>
                <a:sym typeface="Arial"/>
              </a:rPr>
              <a:t>The ability of individuals and communities to shape their own destinies through agency over assets; ideas, norms and narratives; practices; and laws and policies</a:t>
            </a:r>
            <a:endParaRPr sz="1200">
              <a:solidFill>
                <a:srgbClr val="0B1450"/>
              </a:solidFill>
              <a:latin typeface="Arial"/>
              <a:ea typeface="Arial"/>
              <a:cs typeface="Arial"/>
              <a:sym typeface="Arial"/>
            </a:endParaRPr>
          </a:p>
        </p:txBody>
      </p:sp>
      <p:sp>
        <p:nvSpPr>
          <p:cNvPr id="602" name="Google Shape;602;p13"/>
          <p:cNvSpPr txBox="1"/>
          <p:nvPr/>
        </p:nvSpPr>
        <p:spPr>
          <a:xfrm>
            <a:off x="3029735" y="4162526"/>
            <a:ext cx="84974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1200">
                <a:solidFill>
                  <a:srgbClr val="0B1450"/>
                </a:solidFill>
                <a:latin typeface="Arial"/>
                <a:ea typeface="Arial"/>
                <a:cs typeface="Arial"/>
                <a:sym typeface="Arial"/>
              </a:rPr>
              <a:t>The individual-, community-, and ecosystem- level obstacles that affect specific social groups disproportionately and perpetuate or maintain disparities in outcomes</a:t>
            </a:r>
            <a:endParaRPr i="0" sz="1200">
              <a:solidFill>
                <a:srgbClr val="0B1450"/>
              </a:solidFill>
              <a:latin typeface="Arial"/>
              <a:ea typeface="Arial"/>
              <a:cs typeface="Arial"/>
              <a:sym typeface="Arial"/>
            </a:endParaRPr>
          </a:p>
        </p:txBody>
      </p:sp>
      <p:sp>
        <p:nvSpPr>
          <p:cNvPr id="603" name="Google Shape;603;p13"/>
          <p:cNvSpPr txBox="1"/>
          <p:nvPr/>
        </p:nvSpPr>
        <p:spPr>
          <a:xfrm>
            <a:off x="3073898" y="4657231"/>
            <a:ext cx="859724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rgbClr val="0B1450"/>
                </a:solidFill>
                <a:latin typeface="Arial"/>
                <a:ea typeface="Arial"/>
                <a:cs typeface="Arial"/>
                <a:sym typeface="Arial"/>
              </a:rPr>
              <a:t>Injustice replicated by a system of rules that persistently tries to disempower members of particular social groups.</a:t>
            </a:r>
            <a:r>
              <a:rPr baseline="30000" lang="en-US" sz="1200">
                <a:solidFill>
                  <a:srgbClr val="0B1450"/>
                </a:solidFill>
                <a:latin typeface="Arial"/>
                <a:ea typeface="Arial"/>
                <a:cs typeface="Arial"/>
                <a:sym typeface="Arial"/>
              </a:rPr>
              <a:t>1</a:t>
            </a:r>
            <a:r>
              <a:rPr lang="en-US" sz="1200">
                <a:solidFill>
                  <a:srgbClr val="0B1450"/>
                </a:solidFill>
                <a:latin typeface="Arial"/>
                <a:ea typeface="Arial"/>
                <a:cs typeface="Arial"/>
                <a:sym typeface="Arial"/>
              </a:rPr>
              <a:t> Such groups may be defined by racial or ethnic identity; gender identity; sexual orientation; religious affiliation; physical ability; social class or caste; or other regionally imposed differentiating factors that create barriers to opportunity in all aspect of life and livelihoods</a:t>
            </a:r>
            <a:r>
              <a:rPr baseline="30000" lang="en-US" sz="1200">
                <a:solidFill>
                  <a:srgbClr val="0B1450"/>
                </a:solidFill>
                <a:latin typeface="Arial"/>
                <a:ea typeface="Arial"/>
                <a:cs typeface="Arial"/>
                <a:sym typeface="Arial"/>
              </a:rPr>
              <a:t>2</a:t>
            </a:r>
            <a:endParaRPr sz="1200">
              <a:solidFill>
                <a:srgbClr val="0B1450"/>
              </a:solidFill>
              <a:latin typeface="Arial"/>
              <a:ea typeface="Arial"/>
              <a:cs typeface="Arial"/>
              <a:sym typeface="Arial"/>
            </a:endParaRPr>
          </a:p>
        </p:txBody>
      </p:sp>
      <p:sp>
        <p:nvSpPr>
          <p:cNvPr id="604" name="Google Shape;604;p13"/>
          <p:cNvSpPr txBox="1"/>
          <p:nvPr/>
        </p:nvSpPr>
        <p:spPr>
          <a:xfrm>
            <a:off x="3070293" y="5519954"/>
            <a:ext cx="859090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rgbClr val="0B1450"/>
                </a:solidFill>
                <a:latin typeface="Arial"/>
                <a:ea typeface="Arial"/>
                <a:cs typeface="Arial"/>
                <a:sym typeface="Arial"/>
              </a:rPr>
              <a:t>Addressing the root causes, rather that the symptoms or proximate causes, of the issues that impede individuals from accessing and engaging with livelihood options</a:t>
            </a:r>
            <a:endParaRPr sz="1200">
              <a:solidFill>
                <a:srgbClr val="0B1450"/>
              </a:solidFill>
              <a:latin typeface="Arial"/>
              <a:ea typeface="Arial"/>
              <a:cs typeface="Arial"/>
              <a:sym typeface="Arial"/>
            </a:endParaRPr>
          </a:p>
        </p:txBody>
      </p:sp>
      <p:pic>
        <p:nvPicPr>
          <p:cNvPr id="605" name="Google Shape;605;p13"/>
          <p:cNvPicPr preferRelativeResize="0"/>
          <p:nvPr/>
        </p:nvPicPr>
        <p:blipFill rotWithShape="1">
          <a:blip r:embed="rId3">
            <a:alphaModFix/>
          </a:blip>
          <a:srcRect b="0" l="0" r="0" t="0"/>
          <a:stretch/>
        </p:blipFill>
        <p:spPr>
          <a:xfrm>
            <a:off x="575929" y="4839196"/>
            <a:ext cx="360902" cy="360902"/>
          </a:xfrm>
          <a:prstGeom prst="rect">
            <a:avLst/>
          </a:prstGeom>
          <a:noFill/>
          <a:ln>
            <a:noFill/>
          </a:ln>
        </p:spPr>
      </p:pic>
      <p:pic>
        <p:nvPicPr>
          <p:cNvPr id="606" name="Google Shape;606;p13"/>
          <p:cNvPicPr preferRelativeResize="0"/>
          <p:nvPr/>
        </p:nvPicPr>
        <p:blipFill rotWithShape="1">
          <a:blip r:embed="rId4">
            <a:alphaModFix/>
          </a:blip>
          <a:srcRect b="0" l="0" r="0" t="0"/>
          <a:stretch/>
        </p:blipFill>
        <p:spPr>
          <a:xfrm>
            <a:off x="606381" y="3274180"/>
            <a:ext cx="303985" cy="303985"/>
          </a:xfrm>
          <a:prstGeom prst="rect">
            <a:avLst/>
          </a:prstGeom>
          <a:noFill/>
          <a:ln>
            <a:noFill/>
          </a:ln>
        </p:spPr>
      </p:pic>
      <p:pic>
        <p:nvPicPr>
          <p:cNvPr id="607" name="Google Shape;607;p13"/>
          <p:cNvPicPr preferRelativeResize="0"/>
          <p:nvPr/>
        </p:nvPicPr>
        <p:blipFill rotWithShape="1">
          <a:blip r:embed="rId5">
            <a:alphaModFix/>
          </a:blip>
          <a:srcRect b="0" l="0" r="0" t="0"/>
          <a:stretch/>
        </p:blipFill>
        <p:spPr>
          <a:xfrm>
            <a:off x="588646" y="1538587"/>
            <a:ext cx="292236" cy="292236"/>
          </a:xfrm>
          <a:prstGeom prst="rect">
            <a:avLst/>
          </a:prstGeom>
          <a:noFill/>
          <a:ln>
            <a:noFill/>
          </a:ln>
        </p:spPr>
      </p:pic>
      <p:pic>
        <p:nvPicPr>
          <p:cNvPr descr="Grupo con relleno sólido" id="608" name="Google Shape;608;p13"/>
          <p:cNvPicPr preferRelativeResize="0"/>
          <p:nvPr/>
        </p:nvPicPr>
        <p:blipFill rotWithShape="1">
          <a:blip r:embed="rId6">
            <a:alphaModFix/>
          </a:blip>
          <a:srcRect b="0" l="0" r="0" t="0"/>
          <a:stretch/>
        </p:blipFill>
        <p:spPr>
          <a:xfrm>
            <a:off x="575929" y="2000271"/>
            <a:ext cx="404832" cy="404832"/>
          </a:xfrm>
          <a:prstGeom prst="rect">
            <a:avLst/>
          </a:prstGeom>
          <a:noFill/>
          <a:ln>
            <a:noFill/>
          </a:ln>
        </p:spPr>
      </p:pic>
      <p:pic>
        <p:nvPicPr>
          <p:cNvPr id="609" name="Google Shape;609;p13"/>
          <p:cNvPicPr preferRelativeResize="0"/>
          <p:nvPr/>
        </p:nvPicPr>
        <p:blipFill rotWithShape="1">
          <a:blip r:embed="rId7">
            <a:alphaModFix/>
          </a:blip>
          <a:srcRect b="0" l="0" r="0" t="0"/>
          <a:stretch/>
        </p:blipFill>
        <p:spPr>
          <a:xfrm>
            <a:off x="610286" y="2678000"/>
            <a:ext cx="321720" cy="321720"/>
          </a:xfrm>
          <a:prstGeom prst="rect">
            <a:avLst/>
          </a:prstGeom>
          <a:noFill/>
          <a:ln>
            <a:noFill/>
          </a:ln>
        </p:spPr>
      </p:pic>
      <p:pic>
        <p:nvPicPr>
          <p:cNvPr id="610" name="Google Shape;610;p13"/>
          <p:cNvPicPr preferRelativeResize="0"/>
          <p:nvPr/>
        </p:nvPicPr>
        <p:blipFill rotWithShape="1">
          <a:blip r:embed="rId8">
            <a:alphaModFix/>
          </a:blip>
          <a:srcRect b="0" l="0" r="0" t="0"/>
          <a:stretch/>
        </p:blipFill>
        <p:spPr>
          <a:xfrm>
            <a:off x="610286" y="3741276"/>
            <a:ext cx="321720" cy="321720"/>
          </a:xfrm>
          <a:prstGeom prst="rect">
            <a:avLst/>
          </a:prstGeom>
          <a:noFill/>
          <a:ln>
            <a:noFill/>
          </a:ln>
        </p:spPr>
      </p:pic>
      <p:pic>
        <p:nvPicPr>
          <p:cNvPr id="611" name="Google Shape;611;p13"/>
          <p:cNvPicPr preferRelativeResize="0"/>
          <p:nvPr/>
        </p:nvPicPr>
        <p:blipFill rotWithShape="1">
          <a:blip r:embed="rId9">
            <a:alphaModFix/>
          </a:blip>
          <a:srcRect b="0" l="0" r="0" t="0"/>
          <a:stretch/>
        </p:blipFill>
        <p:spPr>
          <a:xfrm flipH="1">
            <a:off x="618520" y="4243564"/>
            <a:ext cx="291846" cy="291846"/>
          </a:xfrm>
          <a:prstGeom prst="rect">
            <a:avLst/>
          </a:prstGeom>
          <a:noFill/>
          <a:ln>
            <a:noFill/>
          </a:ln>
        </p:spPr>
      </p:pic>
      <p:pic>
        <p:nvPicPr>
          <p:cNvPr descr="Mal inventario contorno" id="612" name="Google Shape;612;p13"/>
          <p:cNvPicPr preferRelativeResize="0"/>
          <p:nvPr/>
        </p:nvPicPr>
        <p:blipFill rotWithShape="1">
          <a:blip r:embed="rId10">
            <a:alphaModFix/>
          </a:blip>
          <a:srcRect b="0" l="0" r="0" t="0"/>
          <a:stretch/>
        </p:blipFill>
        <p:spPr>
          <a:xfrm>
            <a:off x="568615" y="5585997"/>
            <a:ext cx="374179" cy="374179"/>
          </a:xfrm>
          <a:prstGeom prst="rect">
            <a:avLst/>
          </a:prstGeom>
          <a:noFill/>
          <a:ln>
            <a:noFill/>
          </a:ln>
        </p:spPr>
      </p:pic>
      <p:sp>
        <p:nvSpPr>
          <p:cNvPr id="613" name="Google Shape;613;p13"/>
          <p:cNvSpPr/>
          <p:nvPr/>
        </p:nvSpPr>
        <p:spPr>
          <a:xfrm>
            <a:off x="283670" y="152405"/>
            <a:ext cx="675861" cy="675861"/>
          </a:xfrm>
          <a:prstGeom prst="ellipse">
            <a:avLst/>
          </a:prstGeom>
          <a:solidFill>
            <a:srgbClr val="03477B"/>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4" name="Google Shape;614;p13"/>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grpSp>
        <p:nvGrpSpPr>
          <p:cNvPr id="615" name="Google Shape;615;p13"/>
          <p:cNvGrpSpPr/>
          <p:nvPr/>
        </p:nvGrpSpPr>
        <p:grpSpPr>
          <a:xfrm>
            <a:off x="409451" y="1866007"/>
            <a:ext cx="11373098" cy="3622221"/>
            <a:chOff x="484193" y="1866007"/>
            <a:chExt cx="11230129" cy="3622221"/>
          </a:xfrm>
        </p:grpSpPr>
        <p:cxnSp>
          <p:nvCxnSpPr>
            <p:cNvPr id="616" name="Google Shape;616;p13"/>
            <p:cNvCxnSpPr/>
            <p:nvPr/>
          </p:nvCxnSpPr>
          <p:spPr>
            <a:xfrm>
              <a:off x="490710" y="4660125"/>
              <a:ext cx="11223612" cy="0"/>
            </a:xfrm>
            <a:prstGeom prst="straightConnector1">
              <a:avLst/>
            </a:prstGeom>
            <a:noFill/>
            <a:ln cap="flat" cmpd="sng" w="9525">
              <a:solidFill>
                <a:schemeClr val="accent1"/>
              </a:solidFill>
              <a:prstDash val="solid"/>
              <a:miter lim="800000"/>
              <a:headEnd len="sm" w="sm" type="none"/>
              <a:tailEnd len="sm" w="sm" type="none"/>
            </a:ln>
          </p:spPr>
        </p:cxnSp>
        <p:cxnSp>
          <p:nvCxnSpPr>
            <p:cNvPr id="617" name="Google Shape;617;p13"/>
            <p:cNvCxnSpPr/>
            <p:nvPr/>
          </p:nvCxnSpPr>
          <p:spPr>
            <a:xfrm>
              <a:off x="484193" y="2485869"/>
              <a:ext cx="11223612" cy="0"/>
            </a:xfrm>
            <a:prstGeom prst="straightConnector1">
              <a:avLst/>
            </a:prstGeom>
            <a:noFill/>
            <a:ln cap="flat" cmpd="sng" w="9525">
              <a:solidFill>
                <a:schemeClr val="accent1"/>
              </a:solidFill>
              <a:prstDash val="solid"/>
              <a:miter lim="800000"/>
              <a:headEnd len="sm" w="sm" type="none"/>
              <a:tailEnd len="sm" w="sm" type="none"/>
            </a:ln>
          </p:spPr>
        </p:cxnSp>
        <p:cxnSp>
          <p:nvCxnSpPr>
            <p:cNvPr id="618" name="Google Shape;618;p13"/>
            <p:cNvCxnSpPr/>
            <p:nvPr/>
          </p:nvCxnSpPr>
          <p:spPr>
            <a:xfrm>
              <a:off x="484193" y="3156584"/>
              <a:ext cx="11223612" cy="0"/>
            </a:xfrm>
            <a:prstGeom prst="straightConnector1">
              <a:avLst/>
            </a:prstGeom>
            <a:noFill/>
            <a:ln cap="flat" cmpd="sng" w="9525">
              <a:solidFill>
                <a:schemeClr val="accent1"/>
              </a:solidFill>
              <a:prstDash val="solid"/>
              <a:miter lim="800000"/>
              <a:headEnd len="sm" w="sm" type="none"/>
              <a:tailEnd len="sm" w="sm" type="none"/>
            </a:ln>
          </p:spPr>
        </p:cxnSp>
        <p:cxnSp>
          <p:nvCxnSpPr>
            <p:cNvPr id="619" name="Google Shape;619;p13"/>
            <p:cNvCxnSpPr/>
            <p:nvPr/>
          </p:nvCxnSpPr>
          <p:spPr>
            <a:xfrm>
              <a:off x="490710" y="3667061"/>
              <a:ext cx="11223612" cy="0"/>
            </a:xfrm>
            <a:prstGeom prst="straightConnector1">
              <a:avLst/>
            </a:prstGeom>
            <a:noFill/>
            <a:ln cap="flat" cmpd="sng" w="9525">
              <a:solidFill>
                <a:schemeClr val="accent1"/>
              </a:solidFill>
              <a:prstDash val="solid"/>
              <a:miter lim="800000"/>
              <a:headEnd len="sm" w="sm" type="none"/>
              <a:tailEnd len="sm" w="sm" type="none"/>
            </a:ln>
          </p:spPr>
        </p:cxnSp>
        <p:cxnSp>
          <p:nvCxnSpPr>
            <p:cNvPr id="620" name="Google Shape;620;p13"/>
            <p:cNvCxnSpPr/>
            <p:nvPr/>
          </p:nvCxnSpPr>
          <p:spPr>
            <a:xfrm>
              <a:off x="484193" y="4159037"/>
              <a:ext cx="11223612" cy="0"/>
            </a:xfrm>
            <a:prstGeom prst="straightConnector1">
              <a:avLst/>
            </a:prstGeom>
            <a:noFill/>
            <a:ln cap="flat" cmpd="sng" w="9525">
              <a:solidFill>
                <a:schemeClr val="accent1"/>
              </a:solidFill>
              <a:prstDash val="solid"/>
              <a:miter lim="800000"/>
              <a:headEnd len="sm" w="sm" type="none"/>
              <a:tailEnd len="sm" w="sm" type="none"/>
            </a:ln>
          </p:spPr>
        </p:cxnSp>
        <p:cxnSp>
          <p:nvCxnSpPr>
            <p:cNvPr id="621" name="Google Shape;621;p13"/>
            <p:cNvCxnSpPr/>
            <p:nvPr/>
          </p:nvCxnSpPr>
          <p:spPr>
            <a:xfrm>
              <a:off x="484193" y="1866007"/>
              <a:ext cx="11223612" cy="0"/>
            </a:xfrm>
            <a:prstGeom prst="straightConnector1">
              <a:avLst/>
            </a:prstGeom>
            <a:noFill/>
            <a:ln cap="flat" cmpd="sng" w="9525">
              <a:solidFill>
                <a:schemeClr val="accent1"/>
              </a:solidFill>
              <a:prstDash val="solid"/>
              <a:miter lim="800000"/>
              <a:headEnd len="sm" w="sm" type="none"/>
              <a:tailEnd len="sm" w="sm" type="none"/>
            </a:ln>
          </p:spPr>
        </p:cxnSp>
        <p:cxnSp>
          <p:nvCxnSpPr>
            <p:cNvPr id="622" name="Google Shape;622;p13"/>
            <p:cNvCxnSpPr/>
            <p:nvPr/>
          </p:nvCxnSpPr>
          <p:spPr>
            <a:xfrm>
              <a:off x="484193" y="5488228"/>
              <a:ext cx="11223612" cy="0"/>
            </a:xfrm>
            <a:prstGeom prst="straightConnector1">
              <a:avLst/>
            </a:prstGeom>
            <a:noFill/>
            <a:ln cap="flat" cmpd="sng" w="9525">
              <a:solidFill>
                <a:schemeClr val="accent1"/>
              </a:solidFill>
              <a:prstDash val="solid"/>
              <a:miter lim="800000"/>
              <a:headEnd len="sm" w="sm" type="none"/>
              <a:tailEnd len="sm" w="sm" type="none"/>
            </a:ln>
          </p:spPr>
        </p:cxnSp>
      </p:grpSp>
      <p:cxnSp>
        <p:nvCxnSpPr>
          <p:cNvPr id="623" name="Google Shape;623;p13"/>
          <p:cNvCxnSpPr/>
          <p:nvPr/>
        </p:nvCxnSpPr>
        <p:spPr>
          <a:xfrm>
            <a:off x="0" y="6312334"/>
            <a:ext cx="12192000" cy="0"/>
          </a:xfrm>
          <a:prstGeom prst="straightConnector1">
            <a:avLst/>
          </a:prstGeom>
          <a:noFill/>
          <a:ln cap="flat" cmpd="sng" w="12700">
            <a:solidFill>
              <a:schemeClr val="dk1"/>
            </a:solidFill>
            <a:prstDash val="solid"/>
            <a:miter lim="800000"/>
            <a:headEnd len="sm" w="sm" type="none"/>
            <a:tailEnd len="sm" w="sm" type="none"/>
          </a:ln>
        </p:spPr>
      </p:cxnSp>
      <p:pic>
        <p:nvPicPr>
          <p:cNvPr descr="Icono&#10;&#10;Descripción generada automáticamente" id="624" name="Google Shape;624;p13"/>
          <p:cNvPicPr preferRelativeResize="0"/>
          <p:nvPr/>
        </p:nvPicPr>
        <p:blipFill rotWithShape="1">
          <a:blip r:embed="rId11">
            <a:alphaModFix/>
          </a:blip>
          <a:srcRect b="0" l="0" r="0" t="0"/>
          <a:stretch/>
        </p:blipFill>
        <p:spPr>
          <a:xfrm>
            <a:off x="377430" y="317585"/>
            <a:ext cx="471389" cy="4014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4"/>
          <p:cNvSpPr/>
          <p:nvPr/>
        </p:nvSpPr>
        <p:spPr>
          <a:xfrm rot="10800000">
            <a:off x="-5022" y="894786"/>
            <a:ext cx="4207441" cy="5962146"/>
          </a:xfrm>
          <a:prstGeom prst="round2SameRect">
            <a:avLst>
              <a:gd fmla="val 0"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tipo&#10;&#10;Descripción generada automáticamente" id="630" name="Google Shape;630;p14"/>
          <p:cNvPicPr preferRelativeResize="0"/>
          <p:nvPr/>
        </p:nvPicPr>
        <p:blipFill rotWithShape="1">
          <a:blip r:embed="rId3">
            <a:alphaModFix/>
          </a:blip>
          <a:srcRect b="0" l="0" r="0" t="0"/>
          <a:stretch/>
        </p:blipFill>
        <p:spPr>
          <a:xfrm>
            <a:off x="200573" y="2035911"/>
            <a:ext cx="3704645" cy="3499402"/>
          </a:xfrm>
          <a:prstGeom prst="rect">
            <a:avLst/>
          </a:prstGeom>
          <a:noFill/>
          <a:ln>
            <a:noFill/>
          </a:ln>
        </p:spPr>
      </p:pic>
      <p:sp>
        <p:nvSpPr>
          <p:cNvPr id="631" name="Google Shape;631;p14"/>
          <p:cNvSpPr/>
          <p:nvPr/>
        </p:nvSpPr>
        <p:spPr>
          <a:xfrm>
            <a:off x="0" y="7841"/>
            <a:ext cx="12192000" cy="9424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2" name="Google Shape;632;p14"/>
          <p:cNvSpPr/>
          <p:nvPr/>
        </p:nvSpPr>
        <p:spPr>
          <a:xfrm>
            <a:off x="824435" y="2443210"/>
            <a:ext cx="1396383" cy="5988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WHO WE ARE</a:t>
            </a:r>
            <a:r>
              <a:rPr lang="en-US" sz="1100">
                <a:solidFill>
                  <a:schemeClr val="lt1"/>
                </a:solidFill>
                <a:latin typeface="Arial"/>
                <a:ea typeface="Arial"/>
                <a:cs typeface="Arial"/>
                <a:sym typeface="Arial"/>
              </a:rPr>
              <a:t>: </a:t>
            </a:r>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beliefs, values, and culture</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633" name="Google Shape;633;p14"/>
          <p:cNvSpPr/>
          <p:nvPr/>
        </p:nvSpPr>
        <p:spPr>
          <a:xfrm>
            <a:off x="1281720" y="4606233"/>
            <a:ext cx="1694707"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HOW WE OPERATE</a:t>
            </a:r>
            <a:r>
              <a:rPr lang="en-US" sz="1100">
                <a:solidFill>
                  <a:schemeClr val="lt1"/>
                </a:solidFill>
                <a:latin typeface="Arial"/>
                <a:ea typeface="Arial"/>
                <a:cs typeface="Arial"/>
                <a:sym typeface="Arial"/>
              </a:rPr>
              <a:t>: </a:t>
            </a:r>
            <a:endParaRPr sz="1100">
              <a:solidFill>
                <a:schemeClr val="lt1"/>
              </a:solidFill>
              <a:latin typeface="Arial"/>
              <a:ea typeface="Arial"/>
              <a:cs typeface="Arial"/>
              <a:sym typeface="Arial"/>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processes, systems, and structures ​</a:t>
            </a:r>
            <a:endParaRPr sz="1100">
              <a:solidFill>
                <a:schemeClr val="lt1"/>
              </a:solidFill>
              <a:latin typeface="Arial"/>
              <a:ea typeface="Arial"/>
              <a:cs typeface="Arial"/>
              <a:sym typeface="Arial"/>
            </a:endParaRPr>
          </a:p>
        </p:txBody>
      </p:sp>
      <p:sp>
        <p:nvSpPr>
          <p:cNvPr id="634" name="Google Shape;634;p14"/>
          <p:cNvSpPr/>
          <p:nvPr/>
        </p:nvSpPr>
        <p:spPr>
          <a:xfrm>
            <a:off x="2727164" y="3200819"/>
            <a:ext cx="1204644"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WHAT WE DO</a:t>
            </a:r>
            <a:r>
              <a:rPr lang="en-US" sz="1100">
                <a:solidFill>
                  <a:schemeClr val="lt1"/>
                </a:solidFill>
                <a:latin typeface="Arial"/>
                <a:ea typeface="Arial"/>
                <a:cs typeface="Arial"/>
                <a:sym typeface="Arial"/>
              </a:rPr>
              <a:t>: </a:t>
            </a: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Our activities, approaches and partnerships </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pic>
        <p:nvPicPr>
          <p:cNvPr descr="Icono&#10;&#10;Descripción generada automáticamente" id="635" name="Google Shape;635;p14"/>
          <p:cNvPicPr preferRelativeResize="0"/>
          <p:nvPr/>
        </p:nvPicPr>
        <p:blipFill rotWithShape="1">
          <a:blip r:embed="rId4">
            <a:alphaModFix/>
          </a:blip>
          <a:srcRect b="0" l="0" r="0" t="0"/>
          <a:stretch/>
        </p:blipFill>
        <p:spPr>
          <a:xfrm>
            <a:off x="2808188" y="2368933"/>
            <a:ext cx="367907" cy="373763"/>
          </a:xfrm>
          <a:prstGeom prst="rect">
            <a:avLst/>
          </a:prstGeom>
          <a:noFill/>
          <a:ln>
            <a:noFill/>
          </a:ln>
        </p:spPr>
      </p:pic>
      <p:pic>
        <p:nvPicPr>
          <p:cNvPr descr="Icono&#10;&#10;Descripción generada automáticamente" id="636" name="Google Shape;636;p14"/>
          <p:cNvPicPr preferRelativeResize="0"/>
          <p:nvPr/>
        </p:nvPicPr>
        <p:blipFill rotWithShape="1">
          <a:blip r:embed="rId5">
            <a:alphaModFix/>
          </a:blip>
          <a:srcRect b="0" l="0" r="0" t="0"/>
          <a:stretch/>
        </p:blipFill>
        <p:spPr>
          <a:xfrm>
            <a:off x="1197600" y="4005569"/>
            <a:ext cx="386361" cy="386361"/>
          </a:xfrm>
          <a:prstGeom prst="rect">
            <a:avLst/>
          </a:prstGeom>
          <a:noFill/>
          <a:ln>
            <a:noFill/>
          </a:ln>
        </p:spPr>
      </p:pic>
      <p:cxnSp>
        <p:nvCxnSpPr>
          <p:cNvPr id="637" name="Google Shape;637;p14"/>
          <p:cNvCxnSpPr/>
          <p:nvPr/>
        </p:nvCxnSpPr>
        <p:spPr>
          <a:xfrm>
            <a:off x="0" y="940041"/>
            <a:ext cx="12192000" cy="11775"/>
          </a:xfrm>
          <a:prstGeom prst="straightConnector1">
            <a:avLst/>
          </a:prstGeom>
          <a:noFill/>
          <a:ln cap="flat" cmpd="sng" w="22225">
            <a:solidFill>
              <a:srgbClr val="012C4D"/>
            </a:solidFill>
            <a:prstDash val="solid"/>
            <a:miter lim="800000"/>
            <a:headEnd len="sm" w="sm" type="none"/>
            <a:tailEnd len="sm" w="sm" type="none"/>
          </a:ln>
        </p:spPr>
      </p:cxnSp>
      <p:sp>
        <p:nvSpPr>
          <p:cNvPr id="638" name="Google Shape;638;p14"/>
          <p:cNvSpPr txBox="1"/>
          <p:nvPr>
            <p:ph type="title"/>
          </p:nvPr>
        </p:nvSpPr>
        <p:spPr>
          <a:xfrm>
            <a:off x="1108135" y="175816"/>
            <a:ext cx="10935261" cy="65831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Font typeface="Arial"/>
              <a:buNone/>
            </a:pPr>
            <a:r>
              <a:rPr lang="en-US" sz="1600">
                <a:solidFill>
                  <a:schemeClr val="lt1"/>
                </a:solidFill>
              </a:rPr>
              <a:t>WHAT WE DO | </a:t>
            </a:r>
            <a:br>
              <a:rPr lang="en-US" sz="1600">
                <a:solidFill>
                  <a:schemeClr val="lt1"/>
                </a:solidFill>
              </a:rPr>
            </a:br>
            <a:r>
              <a:rPr b="0" lang="en-US" sz="1800">
                <a:solidFill>
                  <a:schemeClr val="lt1"/>
                </a:solidFill>
              </a:rPr>
              <a:t>Identifying which activities we should pursue to promote equitable youth livelihoods in communities</a:t>
            </a:r>
            <a:endParaRPr b="0" sz="1800">
              <a:solidFill>
                <a:schemeClr val="lt1"/>
              </a:solidFill>
            </a:endParaRPr>
          </a:p>
        </p:txBody>
      </p:sp>
      <p:sp>
        <p:nvSpPr>
          <p:cNvPr id="639" name="Google Shape;639;p14"/>
          <p:cNvSpPr txBox="1"/>
          <p:nvPr/>
        </p:nvSpPr>
        <p:spPr>
          <a:xfrm>
            <a:off x="4408015" y="3317884"/>
            <a:ext cx="6854470" cy="2792315"/>
          </a:xfrm>
          <a:prstGeom prst="rect">
            <a:avLst/>
          </a:prstGeom>
          <a:noFill/>
          <a:ln>
            <a:noFill/>
          </a:ln>
        </p:spPr>
        <p:txBody>
          <a:bodyPr anchorCtr="0" anchor="t" bIns="46025" lIns="93600" spcFirstLastPara="1" rIns="92075" wrap="square" tIns="46025">
            <a:noAutofit/>
          </a:bodyPr>
          <a:lstStyle/>
          <a:p>
            <a:pPr indent="-171450" lvl="0" marL="171450" marR="0" rtl="0" algn="l">
              <a:lnSpc>
                <a:spcPct val="100000"/>
              </a:lnSpc>
              <a:spcBef>
                <a:spcPts val="0"/>
              </a:spcBef>
              <a:spcAft>
                <a:spcPts val="0"/>
              </a:spcAft>
              <a:buClr>
                <a:schemeClr val="dk2"/>
              </a:buClr>
              <a:buSzPts val="1200"/>
              <a:buFont typeface="Courier New"/>
              <a:buChar char="o"/>
            </a:pPr>
            <a:r>
              <a:rPr b="0" i="0" lang="en-US" sz="1200" u="none" cap="none" strike="noStrike">
                <a:solidFill>
                  <a:schemeClr val="dk2"/>
                </a:solidFill>
                <a:latin typeface="Arial"/>
                <a:ea typeface="Arial"/>
                <a:cs typeface="Arial"/>
                <a:sym typeface="Arial"/>
              </a:rPr>
              <a:t>Do the activities focus on the </a:t>
            </a:r>
            <a:r>
              <a:rPr i="0" lang="en-US" sz="1200" cap="none" strike="noStrike">
                <a:solidFill>
                  <a:schemeClr val="dk2"/>
                </a:solidFill>
                <a:latin typeface="Arial"/>
                <a:ea typeface="Arial"/>
                <a:cs typeface="Arial"/>
                <a:sym typeface="Arial"/>
              </a:rPr>
              <a:t>target population </a:t>
            </a:r>
            <a:r>
              <a:rPr b="0" i="0" lang="en-US" sz="1200" u="none" cap="none" strike="noStrike">
                <a:solidFill>
                  <a:schemeClr val="dk2"/>
                </a:solidFill>
                <a:latin typeface="Arial"/>
                <a:ea typeface="Arial"/>
                <a:cs typeface="Arial"/>
                <a:sym typeface="Arial"/>
              </a:rPr>
              <a:t>in their community, i.e., OY that sit at the </a:t>
            </a:r>
            <a:r>
              <a:rPr i="0" lang="en-US" sz="1200" cap="none" strike="noStrike">
                <a:solidFill>
                  <a:schemeClr val="dk2"/>
                </a:solidFill>
                <a:latin typeface="Arial"/>
                <a:ea typeface="Arial"/>
                <a:cs typeface="Arial"/>
                <a:sym typeface="Arial"/>
              </a:rPr>
              <a:t>intersection of multiple marginalized identities?</a:t>
            </a:r>
            <a:endParaRPr i="0" sz="1200" cap="none" strike="noStrike">
              <a:solidFill>
                <a:schemeClr val="dk2"/>
              </a:solidFill>
              <a:latin typeface="Arial"/>
              <a:ea typeface="Arial"/>
              <a:cs typeface="Arial"/>
              <a:sym typeface="Arial"/>
            </a:endParaRPr>
          </a:p>
          <a:p>
            <a:pPr indent="-171450" lvl="0" marL="171450" marR="0" rtl="0" algn="l">
              <a:lnSpc>
                <a:spcPct val="100000"/>
              </a:lnSpc>
              <a:spcBef>
                <a:spcPts val="1200"/>
              </a:spcBef>
              <a:spcAft>
                <a:spcPts val="0"/>
              </a:spcAft>
              <a:buClr>
                <a:schemeClr val="dk2"/>
              </a:buClr>
              <a:buSzPts val="1200"/>
              <a:buFont typeface="Courier New"/>
              <a:buChar char="o"/>
            </a:pPr>
            <a:r>
              <a:rPr b="0" i="0" lang="en-US" sz="1200" u="none" cap="none" strike="noStrike">
                <a:solidFill>
                  <a:schemeClr val="dk2"/>
                </a:solidFill>
                <a:latin typeface="Arial"/>
                <a:ea typeface="Arial"/>
                <a:cs typeface="Arial"/>
                <a:sym typeface="Arial"/>
              </a:rPr>
              <a:t>Do the activities enable OY and those proximate to OY </a:t>
            </a:r>
            <a:r>
              <a:rPr b="0" i="0" lang="en-US" sz="1200" cap="none" strike="noStrike">
                <a:solidFill>
                  <a:schemeClr val="dk2"/>
                </a:solidFill>
                <a:latin typeface="Arial"/>
                <a:ea typeface="Arial"/>
                <a:cs typeface="Arial"/>
                <a:sym typeface="Arial"/>
              </a:rPr>
              <a:t>to </a:t>
            </a:r>
            <a:r>
              <a:rPr b="1" i="0" lang="en-US" sz="1200" cap="none" strike="noStrike">
                <a:solidFill>
                  <a:schemeClr val="dk2"/>
                </a:solidFill>
                <a:latin typeface="Arial"/>
                <a:ea typeface="Arial"/>
                <a:cs typeface="Arial"/>
                <a:sym typeface="Arial"/>
              </a:rPr>
              <a:t>understand</a:t>
            </a:r>
            <a:r>
              <a:rPr b="0" i="0" lang="en-US" sz="1200" u="none" cap="none" strike="noStrike">
                <a:solidFill>
                  <a:schemeClr val="dk2"/>
                </a:solidFill>
                <a:latin typeface="Arial"/>
                <a:ea typeface="Arial"/>
                <a:cs typeface="Arial"/>
                <a:sym typeface="Arial"/>
              </a:rPr>
              <a:t>, </a:t>
            </a:r>
            <a:r>
              <a:rPr b="1" i="0" lang="en-US" sz="1200" cap="none" strike="noStrike">
                <a:solidFill>
                  <a:schemeClr val="dk2"/>
                </a:solidFill>
                <a:latin typeface="Arial"/>
                <a:ea typeface="Arial"/>
                <a:cs typeface="Arial"/>
                <a:sym typeface="Arial"/>
              </a:rPr>
              <a:t>discuss</a:t>
            </a:r>
            <a:r>
              <a:rPr b="0" i="0" lang="en-US" sz="1200" u="none" cap="none" strike="noStrike">
                <a:solidFill>
                  <a:schemeClr val="dk2"/>
                </a:solidFill>
                <a:latin typeface="Arial"/>
                <a:ea typeface="Arial"/>
                <a:cs typeface="Arial"/>
                <a:sym typeface="Arial"/>
              </a:rPr>
              <a:t> and </a:t>
            </a:r>
            <a:r>
              <a:rPr b="1" i="0" lang="en-US" sz="1200" cap="none" strike="noStrike">
                <a:solidFill>
                  <a:schemeClr val="dk2"/>
                </a:solidFill>
                <a:latin typeface="Arial"/>
                <a:ea typeface="Arial"/>
                <a:cs typeface="Arial"/>
                <a:sym typeface="Arial"/>
              </a:rPr>
              <a:t>address</a:t>
            </a:r>
            <a:r>
              <a:rPr b="0" i="0" lang="en-US" sz="1200" u="none" cap="none" strike="noStrike">
                <a:solidFill>
                  <a:schemeClr val="dk2"/>
                </a:solidFill>
                <a:latin typeface="Arial"/>
                <a:ea typeface="Arial"/>
                <a:cs typeface="Arial"/>
                <a:sym typeface="Arial"/>
              </a:rPr>
              <a:t> issues of inequity and structural injustice</a:t>
            </a:r>
            <a:endParaRPr b="0" i="0" sz="1200" u="none" cap="none" strike="noStrike">
              <a:solidFill>
                <a:schemeClr val="dk2"/>
              </a:solidFill>
              <a:latin typeface="Arial"/>
              <a:ea typeface="Arial"/>
              <a:cs typeface="Arial"/>
              <a:sym typeface="Arial"/>
            </a:endParaRPr>
          </a:p>
          <a:p>
            <a:pPr indent="-171450" lvl="0" marL="171450" marR="0" rtl="0" algn="l">
              <a:lnSpc>
                <a:spcPct val="100000"/>
              </a:lnSpc>
              <a:spcBef>
                <a:spcPts val="1200"/>
              </a:spcBef>
              <a:spcAft>
                <a:spcPts val="0"/>
              </a:spcAft>
              <a:buClr>
                <a:schemeClr val="dk2"/>
              </a:buClr>
              <a:buSzPts val="1200"/>
              <a:buFont typeface="Courier New"/>
              <a:buChar char="o"/>
            </a:pPr>
            <a:r>
              <a:rPr b="0" i="0" lang="en-US" sz="1200" u="none" cap="none" strike="noStrike">
                <a:solidFill>
                  <a:schemeClr val="dk2"/>
                </a:solidFill>
                <a:latin typeface="Arial"/>
                <a:ea typeface="Arial"/>
                <a:cs typeface="Arial"/>
                <a:sym typeface="Arial"/>
              </a:rPr>
              <a:t>Do the activities equip OY, OY ambassadors and other local decision-makers to</a:t>
            </a:r>
            <a:r>
              <a:rPr b="0" i="0" lang="en-US" sz="1200" cap="none" strike="noStrike">
                <a:solidFill>
                  <a:schemeClr val="dk2"/>
                </a:solidFill>
                <a:latin typeface="Arial"/>
                <a:ea typeface="Arial"/>
                <a:cs typeface="Arial"/>
                <a:sym typeface="Arial"/>
              </a:rPr>
              <a:t> </a:t>
            </a:r>
            <a:r>
              <a:rPr b="1" i="0" lang="en-US" sz="1200" cap="none" strike="noStrike">
                <a:solidFill>
                  <a:schemeClr val="dk2"/>
                </a:solidFill>
                <a:latin typeface="Arial"/>
                <a:ea typeface="Arial"/>
                <a:cs typeface="Arial"/>
                <a:sym typeface="Arial"/>
              </a:rPr>
              <a:t>own</a:t>
            </a:r>
            <a:r>
              <a:rPr b="0" i="0" lang="en-US" sz="1200" cap="none" strike="noStrike">
                <a:solidFill>
                  <a:schemeClr val="dk2"/>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the change?</a:t>
            </a:r>
            <a:endParaRPr/>
          </a:p>
          <a:p>
            <a:pPr indent="-171450" lvl="0" marL="171450" marR="0" rtl="0" algn="l">
              <a:lnSpc>
                <a:spcPct val="100000"/>
              </a:lnSpc>
              <a:spcBef>
                <a:spcPts val="1200"/>
              </a:spcBef>
              <a:spcAft>
                <a:spcPts val="0"/>
              </a:spcAft>
              <a:buClr>
                <a:schemeClr val="dk2"/>
              </a:buClr>
              <a:buSzPts val="1200"/>
              <a:buFont typeface="Courier New"/>
              <a:buChar char="o"/>
            </a:pPr>
            <a:r>
              <a:rPr b="0" i="0" lang="en-US" sz="1200" u="none" cap="none" strike="noStrike">
                <a:solidFill>
                  <a:schemeClr val="dk2"/>
                </a:solidFill>
                <a:latin typeface="Arial"/>
                <a:ea typeface="Arial"/>
                <a:cs typeface="Arial"/>
                <a:sym typeface="Arial"/>
              </a:rPr>
              <a:t>Are we working with or through </a:t>
            </a:r>
            <a:r>
              <a:rPr b="1" i="0" lang="en-US" sz="1200" cap="none" strike="noStrike">
                <a:solidFill>
                  <a:schemeClr val="dk2"/>
                </a:solidFill>
                <a:latin typeface="Arial"/>
                <a:ea typeface="Arial"/>
                <a:cs typeface="Arial"/>
                <a:sym typeface="Arial"/>
              </a:rPr>
              <a:t>local actors</a:t>
            </a:r>
            <a:r>
              <a:rPr b="0" i="0" lang="en-US" sz="1200" cap="none" strike="noStrike">
                <a:solidFill>
                  <a:schemeClr val="dk2"/>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that are either led by or have strong representation of target OY?</a:t>
            </a:r>
            <a:endParaRPr b="0" i="0" sz="1800" u="none" cap="none" strike="noStrike">
              <a:solidFill>
                <a:schemeClr val="dk2"/>
              </a:solidFill>
              <a:latin typeface="Arial"/>
              <a:ea typeface="Arial"/>
              <a:cs typeface="Arial"/>
              <a:sym typeface="Arial"/>
            </a:endParaRPr>
          </a:p>
        </p:txBody>
      </p:sp>
      <p:sp>
        <p:nvSpPr>
          <p:cNvPr id="640" name="Google Shape;640;p14"/>
          <p:cNvSpPr/>
          <p:nvPr/>
        </p:nvSpPr>
        <p:spPr>
          <a:xfrm>
            <a:off x="4463843" y="1606718"/>
            <a:ext cx="7094546" cy="668745"/>
          </a:xfrm>
          <a:prstGeom prst="rect">
            <a:avLst/>
          </a:prstGeom>
          <a:solidFill>
            <a:schemeClr val="lt1"/>
          </a:solid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What specific combination of activities should anchor partners focus on to pave the way for equitable youth livelihoods in their community?</a:t>
            </a:r>
            <a:endParaRPr/>
          </a:p>
          <a:p>
            <a:pPr indent="0" lvl="0" marL="0" marR="0" rtl="0" algn="l">
              <a:spcBef>
                <a:spcPts val="0"/>
              </a:spcBef>
              <a:spcAft>
                <a:spcPts val="0"/>
              </a:spcAft>
              <a:buNone/>
            </a:pPr>
            <a:r>
              <a:t/>
            </a:r>
            <a:endParaRPr sz="1200">
              <a:solidFill>
                <a:schemeClr val="dk2"/>
              </a:solidFill>
              <a:latin typeface="Arial"/>
              <a:ea typeface="Arial"/>
              <a:cs typeface="Arial"/>
              <a:sym typeface="Arial"/>
            </a:endParaRPr>
          </a:p>
        </p:txBody>
      </p:sp>
      <p:sp>
        <p:nvSpPr>
          <p:cNvPr id="641" name="Google Shape;641;p14"/>
          <p:cNvSpPr/>
          <p:nvPr/>
        </p:nvSpPr>
        <p:spPr>
          <a:xfrm>
            <a:off x="4501759" y="2953746"/>
            <a:ext cx="3772756" cy="256843"/>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b="1" i="1" lang="en-US" sz="1200">
                <a:solidFill>
                  <a:schemeClr val="dk2"/>
                </a:solidFill>
                <a:latin typeface="Arial"/>
                <a:ea typeface="Arial"/>
                <a:cs typeface="Arial"/>
                <a:sym typeface="Arial"/>
              </a:rPr>
              <a:t>Guiding questions for anchor partners to consider</a:t>
            </a:r>
            <a:endParaRPr/>
          </a:p>
        </p:txBody>
      </p:sp>
      <p:sp>
        <p:nvSpPr>
          <p:cNvPr id="642" name="Google Shape;642;p14"/>
          <p:cNvSpPr/>
          <p:nvPr/>
        </p:nvSpPr>
        <p:spPr>
          <a:xfrm>
            <a:off x="283670" y="129518"/>
            <a:ext cx="675861" cy="675861"/>
          </a:xfrm>
          <a:prstGeom prst="ellipse">
            <a:avLst/>
          </a:prstGeom>
          <a:solidFill>
            <a:srgbClr val="03477B"/>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cono&#10;&#10;Descripción generada automáticamente" id="643" name="Google Shape;643;p14"/>
          <p:cNvPicPr preferRelativeResize="0"/>
          <p:nvPr/>
        </p:nvPicPr>
        <p:blipFill rotWithShape="1">
          <a:blip r:embed="rId4">
            <a:alphaModFix/>
          </a:blip>
          <a:srcRect b="0" l="0" r="0" t="0"/>
          <a:stretch/>
        </p:blipFill>
        <p:spPr>
          <a:xfrm>
            <a:off x="395828" y="226445"/>
            <a:ext cx="428287" cy="435104"/>
          </a:xfrm>
          <a:prstGeom prst="rect">
            <a:avLst/>
          </a:prstGeom>
          <a:noFill/>
          <a:ln>
            <a:noFill/>
          </a:ln>
        </p:spPr>
      </p:pic>
      <p:sp>
        <p:nvSpPr>
          <p:cNvPr id="644" name="Google Shape;644;p14"/>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pic>
        <p:nvPicPr>
          <p:cNvPr descr="Icono&#10;&#10;Descripción generada automáticamente" id="645" name="Google Shape;645;p14"/>
          <p:cNvPicPr preferRelativeResize="0"/>
          <p:nvPr/>
        </p:nvPicPr>
        <p:blipFill rotWithShape="1">
          <a:blip r:embed="rId6">
            <a:alphaModFix/>
          </a:blip>
          <a:srcRect b="0" l="0" r="0" t="0"/>
          <a:stretch/>
        </p:blipFill>
        <p:spPr>
          <a:xfrm>
            <a:off x="525979" y="3086345"/>
            <a:ext cx="513351" cy="437150"/>
          </a:xfrm>
          <a:prstGeom prst="rect">
            <a:avLst/>
          </a:prstGeom>
          <a:noFill/>
          <a:ln>
            <a:noFill/>
          </a:ln>
        </p:spPr>
      </p:pic>
      <p:sp>
        <p:nvSpPr>
          <p:cNvPr id="646" name="Google Shape;646;p14"/>
          <p:cNvSpPr/>
          <p:nvPr/>
        </p:nvSpPr>
        <p:spPr>
          <a:xfrm>
            <a:off x="4497670" y="2442891"/>
            <a:ext cx="5439445" cy="252000"/>
          </a:xfrm>
          <a:prstGeom prst="rect">
            <a:avLst/>
          </a:prstGeom>
          <a:solidFill>
            <a:schemeClr val="lt1"/>
          </a:solid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WHAT SOLVING THIS WILL INVOLVE</a:t>
            </a:r>
            <a:endParaRPr/>
          </a:p>
        </p:txBody>
      </p:sp>
      <p:sp>
        <p:nvSpPr>
          <p:cNvPr id="647" name="Google Shape;647;p14"/>
          <p:cNvSpPr/>
          <p:nvPr/>
        </p:nvSpPr>
        <p:spPr>
          <a:xfrm>
            <a:off x="4465970" y="1040742"/>
            <a:ext cx="2128120" cy="432000"/>
          </a:xfrm>
          <a:prstGeom prst="rect">
            <a:avLst/>
          </a:prstGeom>
          <a:no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KEY QUESTION</a:t>
            </a:r>
            <a:endParaRPr/>
          </a:p>
        </p:txBody>
      </p:sp>
      <p:cxnSp>
        <p:nvCxnSpPr>
          <p:cNvPr id="648" name="Google Shape;648;p14"/>
          <p:cNvCxnSpPr/>
          <p:nvPr/>
        </p:nvCxnSpPr>
        <p:spPr>
          <a:xfrm>
            <a:off x="4497670" y="1454213"/>
            <a:ext cx="7694330" cy="0"/>
          </a:xfrm>
          <a:prstGeom prst="straightConnector1">
            <a:avLst/>
          </a:prstGeom>
          <a:noFill/>
          <a:ln cap="flat" cmpd="sng" w="19050">
            <a:solidFill>
              <a:schemeClr val="accent1"/>
            </a:solidFill>
            <a:prstDash val="solid"/>
            <a:miter lim="800000"/>
            <a:headEnd len="sm" w="sm" type="none"/>
            <a:tailEnd len="sm" w="sm" type="none"/>
          </a:ln>
        </p:spPr>
      </p:cxnSp>
      <p:cxnSp>
        <p:nvCxnSpPr>
          <p:cNvPr id="649" name="Google Shape;649;p14"/>
          <p:cNvCxnSpPr/>
          <p:nvPr/>
        </p:nvCxnSpPr>
        <p:spPr>
          <a:xfrm>
            <a:off x="4515385" y="2779357"/>
            <a:ext cx="7689678" cy="0"/>
          </a:xfrm>
          <a:prstGeom prst="straightConnector1">
            <a:avLst/>
          </a:prstGeom>
          <a:noFill/>
          <a:ln cap="flat" cmpd="sng" w="19050">
            <a:solidFill>
              <a:schemeClr val="accent1"/>
            </a:solidFill>
            <a:prstDash val="solid"/>
            <a:miter lim="800000"/>
            <a:headEnd len="sm" w="sm" type="none"/>
            <a:tailEnd len="sm" w="sm" type="none"/>
          </a:ln>
        </p:spPr>
      </p:cxnSp>
      <p:sp>
        <p:nvSpPr>
          <p:cNvPr id="650" name="Google Shape;650;p14"/>
          <p:cNvSpPr txBox="1"/>
          <p:nvPr/>
        </p:nvSpPr>
        <p:spPr>
          <a:xfrm>
            <a:off x="1396897" y="3565804"/>
            <a:ext cx="1396383" cy="41549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000">
                <a:solidFill>
                  <a:srgbClr val="C8C8C8"/>
                </a:solidFill>
                <a:latin typeface="Arial"/>
                <a:ea typeface="Arial"/>
                <a:cs typeface="Arial"/>
                <a:sym typeface="Arial"/>
              </a:rPr>
              <a:t>OY ASSETS &amp; PERSPECTIVES</a:t>
            </a:r>
            <a:endParaRPr sz="1000">
              <a:solidFill>
                <a:srgbClr val="C8C8C8"/>
              </a:solidFill>
              <a:latin typeface="Arial"/>
              <a:ea typeface="Arial"/>
              <a:cs typeface="Arial"/>
              <a:sym typeface="Arial"/>
            </a:endParaRPr>
          </a:p>
        </p:txBody>
      </p:sp>
      <p:pic>
        <p:nvPicPr>
          <p:cNvPr id="651" name="Google Shape;651;p14"/>
          <p:cNvPicPr preferRelativeResize="0"/>
          <p:nvPr/>
        </p:nvPicPr>
        <p:blipFill rotWithShape="1">
          <a:blip r:embed="rId7">
            <a:alphaModFix/>
          </a:blip>
          <a:srcRect b="0" l="0" r="0" t="0"/>
          <a:stretch/>
        </p:blipFill>
        <p:spPr>
          <a:xfrm flipH="1">
            <a:off x="1869618" y="3114288"/>
            <a:ext cx="407192" cy="4071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5"/>
          <p:cNvSpPr/>
          <p:nvPr/>
        </p:nvSpPr>
        <p:spPr>
          <a:xfrm>
            <a:off x="226565" y="3168165"/>
            <a:ext cx="1224000" cy="348745"/>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UNDERSTAND</a:t>
            </a:r>
            <a:endParaRPr/>
          </a:p>
        </p:txBody>
      </p:sp>
      <p:sp>
        <p:nvSpPr>
          <p:cNvPr id="657" name="Google Shape;657;p15"/>
          <p:cNvSpPr/>
          <p:nvPr/>
        </p:nvSpPr>
        <p:spPr>
          <a:xfrm>
            <a:off x="5726887" y="3118412"/>
            <a:ext cx="1224000" cy="358074"/>
          </a:xfrm>
          <a:prstGeom prst="rect">
            <a:avLst/>
          </a:prstGeom>
          <a:noFill/>
          <a:ln>
            <a:noFill/>
          </a:ln>
        </p:spPr>
        <p:txBody>
          <a:bodyPr anchorCtr="0" anchor="ctr" bIns="45700" lIns="36000" spcFirstLastPara="1" rIns="36000" wrap="square" tIns="45700">
            <a:no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DISCUSS</a:t>
            </a:r>
            <a:endParaRPr/>
          </a:p>
        </p:txBody>
      </p:sp>
      <p:sp>
        <p:nvSpPr>
          <p:cNvPr id="658" name="Google Shape;658;p15"/>
          <p:cNvSpPr/>
          <p:nvPr/>
        </p:nvSpPr>
        <p:spPr>
          <a:xfrm>
            <a:off x="5753739" y="5511133"/>
            <a:ext cx="1224000" cy="303871"/>
          </a:xfrm>
          <a:prstGeom prst="rect">
            <a:avLst/>
          </a:prstGeom>
          <a:noFill/>
          <a:ln>
            <a:noFill/>
          </a:ln>
        </p:spPr>
        <p:txBody>
          <a:bodyPr anchorCtr="0" anchor="ctr" bIns="45700" lIns="36000" spcFirstLastPara="1" rIns="36000" wrap="square" tIns="45700">
            <a:no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ADDRESS</a:t>
            </a:r>
            <a:endParaRPr/>
          </a:p>
        </p:txBody>
      </p:sp>
      <p:sp>
        <p:nvSpPr>
          <p:cNvPr id="659" name="Google Shape;659;p15"/>
          <p:cNvSpPr txBox="1"/>
          <p:nvPr/>
        </p:nvSpPr>
        <p:spPr>
          <a:xfrm>
            <a:off x="1650389" y="1979966"/>
            <a:ext cx="3560397" cy="4265170"/>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Creating ‘discovery’ spaces (e.g., street plays, workshops, flash mobs) for OY and those working with OY </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Analyzing existing research on livelihood outcomes and barriers facing OY with least access to opportunity</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Commissioning new research that uses disaggregated data to more deeply understand the barriers faced by different social groups and identify those with least access to livelihood opportunities</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Mapping the ecosystem of actors, assets, and initiatives focused on improving livelihood outcomes of OY with least access to opportunity – identifying who could be the ‘doers’ and ‘supporters’ once GOYN/ partners step away</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Testing new solutions targeted at OY with least access to opportunity, and capturing learnings from experimentation </a:t>
            </a:r>
            <a:endParaRPr/>
          </a:p>
        </p:txBody>
      </p:sp>
      <p:sp>
        <p:nvSpPr>
          <p:cNvPr id="660" name="Google Shape;660;p15"/>
          <p:cNvSpPr txBox="1"/>
          <p:nvPr/>
        </p:nvSpPr>
        <p:spPr>
          <a:xfrm>
            <a:off x="6977739" y="1979966"/>
            <a:ext cx="5005549" cy="1846119"/>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Opening up communication channels (e.g., local forums, convenings) for OY with least access to opportunity to share their perspectives</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Training and counselling OY and those proximate to OY on speaking to issues of equity and structural injustice</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Creating spaces (e.g., workshops) that support OY, employers, education practitioners and financial institutions in discussing these issues – respecting when certain topics may be off-limits or taboo in specific community contexts</a:t>
            </a:r>
            <a:endParaRPr/>
          </a:p>
          <a:p>
            <a:pPr indent="-95250" lvl="0" marL="171450" marR="0" rtl="0" algn="l">
              <a:spcBef>
                <a:spcPts val="600"/>
              </a:spcBef>
              <a:spcAft>
                <a:spcPts val="0"/>
              </a:spcAft>
              <a:buClr>
                <a:schemeClr val="dk1"/>
              </a:buClr>
              <a:buSzPts val="1200"/>
              <a:buFont typeface="Courier New"/>
              <a:buNone/>
            </a:pPr>
            <a:r>
              <a:t/>
            </a:r>
            <a:endParaRPr sz="1200">
              <a:solidFill>
                <a:schemeClr val="dk2"/>
              </a:solidFill>
              <a:latin typeface="Arial"/>
              <a:ea typeface="Arial"/>
              <a:cs typeface="Arial"/>
              <a:sym typeface="Arial"/>
            </a:endParaRPr>
          </a:p>
        </p:txBody>
      </p:sp>
      <p:sp>
        <p:nvSpPr>
          <p:cNvPr id="661" name="Google Shape;661;p15"/>
          <p:cNvSpPr txBox="1"/>
          <p:nvPr/>
        </p:nvSpPr>
        <p:spPr>
          <a:xfrm>
            <a:off x="6977739" y="4330193"/>
            <a:ext cx="5005548" cy="1846119"/>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Funding and/or running advocacy and awareness/sensitization campaigns, grounded in data-based evidence on the challenges that need to be addressed</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Influencing policy and translating it into action</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Developing the business case and tools for employers to engage with OY</a:t>
            </a:r>
            <a:endParaRPr/>
          </a:p>
          <a:p>
            <a:pPr indent="-193675" lvl="0" marL="193675"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Building the capacity of local community-based organizations, civil society, and youth leaders </a:t>
            </a:r>
            <a:endParaRPr/>
          </a:p>
        </p:txBody>
      </p:sp>
      <p:sp>
        <p:nvSpPr>
          <p:cNvPr id="662" name="Google Shape;662;p15"/>
          <p:cNvSpPr txBox="1"/>
          <p:nvPr/>
        </p:nvSpPr>
        <p:spPr>
          <a:xfrm>
            <a:off x="91747" y="6375524"/>
            <a:ext cx="101623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000">
                <a:solidFill>
                  <a:srgbClr val="0B1450"/>
                </a:solidFill>
                <a:latin typeface="Arial"/>
                <a:ea typeface="Arial"/>
                <a:cs typeface="Arial"/>
                <a:sym typeface="Arial"/>
              </a:rPr>
              <a:t>*If anchor partners identify additional interventions (not included in the above list) within their contexts that would drive long-term systemic change for OY with least access to opportunity,  those should be considered if they meet the criteria on the following page.</a:t>
            </a:r>
            <a:endParaRPr i="1" sz="1000">
              <a:solidFill>
                <a:srgbClr val="0B1450"/>
              </a:solidFill>
              <a:latin typeface="Arial"/>
              <a:ea typeface="Arial"/>
              <a:cs typeface="Arial"/>
              <a:sym typeface="Arial"/>
            </a:endParaRPr>
          </a:p>
        </p:txBody>
      </p:sp>
      <p:sp>
        <p:nvSpPr>
          <p:cNvPr id="663" name="Google Shape;663;p15"/>
          <p:cNvSpPr/>
          <p:nvPr/>
        </p:nvSpPr>
        <p:spPr>
          <a:xfrm>
            <a:off x="-13063" y="-6879"/>
            <a:ext cx="12205063" cy="9424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64" name="Google Shape;664;p15"/>
          <p:cNvCxnSpPr/>
          <p:nvPr/>
        </p:nvCxnSpPr>
        <p:spPr>
          <a:xfrm>
            <a:off x="0" y="925724"/>
            <a:ext cx="12192000" cy="11775"/>
          </a:xfrm>
          <a:prstGeom prst="straightConnector1">
            <a:avLst/>
          </a:prstGeom>
          <a:noFill/>
          <a:ln cap="flat" cmpd="sng" w="22225">
            <a:solidFill>
              <a:srgbClr val="012C4D"/>
            </a:solidFill>
            <a:prstDash val="solid"/>
            <a:miter lim="800000"/>
            <a:headEnd len="sm" w="sm" type="none"/>
            <a:tailEnd len="sm" w="sm" type="none"/>
          </a:ln>
        </p:spPr>
      </p:cxnSp>
      <p:sp>
        <p:nvSpPr>
          <p:cNvPr id="665" name="Google Shape;665;p15"/>
          <p:cNvSpPr txBox="1"/>
          <p:nvPr>
            <p:ph type="title"/>
          </p:nvPr>
        </p:nvSpPr>
        <p:spPr>
          <a:xfrm>
            <a:off x="1076611" y="161454"/>
            <a:ext cx="11285363" cy="55676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Font typeface="Arial"/>
              <a:buNone/>
            </a:pPr>
            <a:r>
              <a:rPr lang="en-US" sz="1600">
                <a:solidFill>
                  <a:schemeClr val="lt1"/>
                </a:solidFill>
              </a:rPr>
              <a:t>WHAT WE DO | </a:t>
            </a:r>
            <a:br>
              <a:rPr lang="en-US" sz="1800">
                <a:solidFill>
                  <a:schemeClr val="lt1"/>
                </a:solidFill>
              </a:rPr>
            </a:br>
            <a:r>
              <a:rPr b="0" lang="en-US" sz="1800">
                <a:solidFill>
                  <a:schemeClr val="lt1"/>
                </a:solidFill>
              </a:rPr>
              <a:t>Illustrative long-list of interventions that anchor partners can select from  </a:t>
            </a:r>
            <a:endParaRPr sz="1800">
              <a:solidFill>
                <a:schemeClr val="lt1"/>
              </a:solidFill>
            </a:endParaRPr>
          </a:p>
        </p:txBody>
      </p:sp>
      <p:sp>
        <p:nvSpPr>
          <p:cNvPr id="666" name="Google Shape;666;p15"/>
          <p:cNvSpPr txBox="1"/>
          <p:nvPr/>
        </p:nvSpPr>
        <p:spPr>
          <a:xfrm>
            <a:off x="490056" y="1159789"/>
            <a:ext cx="5333710" cy="33855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600">
                <a:solidFill>
                  <a:schemeClr val="accent1"/>
                </a:solidFill>
                <a:latin typeface="Arial"/>
                <a:ea typeface="Arial"/>
                <a:cs typeface="Arial"/>
                <a:sym typeface="Arial"/>
              </a:rPr>
              <a:t>Illustrative interventions may include*:</a:t>
            </a:r>
            <a:endParaRPr b="1" sz="1600">
              <a:solidFill>
                <a:schemeClr val="accent1"/>
              </a:solidFill>
              <a:latin typeface="Arial"/>
              <a:ea typeface="Arial"/>
              <a:cs typeface="Arial"/>
              <a:sym typeface="Arial"/>
            </a:endParaRPr>
          </a:p>
        </p:txBody>
      </p:sp>
      <p:sp>
        <p:nvSpPr>
          <p:cNvPr id="667" name="Google Shape;667;p15"/>
          <p:cNvSpPr/>
          <p:nvPr/>
        </p:nvSpPr>
        <p:spPr>
          <a:xfrm>
            <a:off x="279294" y="126429"/>
            <a:ext cx="675861" cy="675861"/>
          </a:xfrm>
          <a:prstGeom prst="ellipse">
            <a:avLst/>
          </a:prstGeom>
          <a:solidFill>
            <a:srgbClr val="03477B"/>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cono&#10;&#10;Descripción generada automáticamente" id="668" name="Google Shape;668;p15"/>
          <p:cNvPicPr preferRelativeResize="0"/>
          <p:nvPr/>
        </p:nvPicPr>
        <p:blipFill rotWithShape="1">
          <a:blip r:embed="rId3">
            <a:alphaModFix/>
          </a:blip>
          <a:srcRect b="0" l="0" r="0" t="0"/>
          <a:stretch/>
        </p:blipFill>
        <p:spPr>
          <a:xfrm>
            <a:off x="395828" y="224224"/>
            <a:ext cx="428287" cy="435104"/>
          </a:xfrm>
          <a:prstGeom prst="rect">
            <a:avLst/>
          </a:prstGeom>
          <a:noFill/>
          <a:ln>
            <a:noFill/>
          </a:ln>
        </p:spPr>
      </p:pic>
      <p:sp>
        <p:nvSpPr>
          <p:cNvPr id="669" name="Google Shape;669;p15"/>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sp>
        <p:nvSpPr>
          <p:cNvPr id="670" name="Google Shape;670;p15"/>
          <p:cNvSpPr/>
          <p:nvPr/>
        </p:nvSpPr>
        <p:spPr>
          <a:xfrm>
            <a:off x="279294" y="1974912"/>
            <a:ext cx="1094137" cy="10941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71" name="Google Shape;671;p15"/>
          <p:cNvCxnSpPr/>
          <p:nvPr/>
        </p:nvCxnSpPr>
        <p:spPr>
          <a:xfrm>
            <a:off x="0" y="1712080"/>
            <a:ext cx="12205063" cy="0"/>
          </a:xfrm>
          <a:prstGeom prst="straightConnector1">
            <a:avLst/>
          </a:prstGeom>
          <a:noFill/>
          <a:ln cap="flat" cmpd="sng" w="19050">
            <a:solidFill>
              <a:schemeClr val="accent1"/>
            </a:solidFill>
            <a:prstDash val="solid"/>
            <a:miter lim="800000"/>
            <a:headEnd len="sm" w="sm" type="none"/>
            <a:tailEnd len="sm" w="sm" type="none"/>
          </a:ln>
        </p:spPr>
      </p:cxnSp>
      <p:cxnSp>
        <p:nvCxnSpPr>
          <p:cNvPr id="672" name="Google Shape;672;p15"/>
          <p:cNvCxnSpPr/>
          <p:nvPr/>
        </p:nvCxnSpPr>
        <p:spPr>
          <a:xfrm>
            <a:off x="5575572" y="4077661"/>
            <a:ext cx="6629491" cy="0"/>
          </a:xfrm>
          <a:prstGeom prst="straightConnector1">
            <a:avLst/>
          </a:prstGeom>
          <a:noFill/>
          <a:ln cap="flat" cmpd="sng" w="19050">
            <a:solidFill>
              <a:schemeClr val="accent1"/>
            </a:solidFill>
            <a:prstDash val="solid"/>
            <a:miter lim="800000"/>
            <a:headEnd len="sm" w="sm" type="none"/>
            <a:tailEnd len="sm" w="sm" type="none"/>
          </a:ln>
        </p:spPr>
      </p:cxnSp>
      <p:cxnSp>
        <p:nvCxnSpPr>
          <p:cNvPr id="673" name="Google Shape;673;p15"/>
          <p:cNvCxnSpPr/>
          <p:nvPr/>
        </p:nvCxnSpPr>
        <p:spPr>
          <a:xfrm rot="10800000">
            <a:off x="5575572" y="1712080"/>
            <a:ext cx="0" cy="4600254"/>
          </a:xfrm>
          <a:prstGeom prst="straightConnector1">
            <a:avLst/>
          </a:prstGeom>
          <a:noFill/>
          <a:ln cap="flat" cmpd="sng" w="19050">
            <a:solidFill>
              <a:schemeClr val="accent1"/>
            </a:solidFill>
            <a:prstDash val="solid"/>
            <a:miter lim="800000"/>
            <a:headEnd len="sm" w="sm" type="none"/>
            <a:tailEnd len="sm" w="sm" type="none"/>
          </a:ln>
        </p:spPr>
      </p:cxnSp>
      <p:sp>
        <p:nvSpPr>
          <p:cNvPr id="674" name="Google Shape;674;p15"/>
          <p:cNvSpPr/>
          <p:nvPr/>
        </p:nvSpPr>
        <p:spPr>
          <a:xfrm>
            <a:off x="5791819" y="1922661"/>
            <a:ext cx="1094137" cy="10941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5" name="Google Shape;675;p15"/>
          <p:cNvSpPr/>
          <p:nvPr/>
        </p:nvSpPr>
        <p:spPr>
          <a:xfrm>
            <a:off x="5791819" y="4330193"/>
            <a:ext cx="1094137" cy="10941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76" name="Google Shape;676;p15"/>
          <p:cNvPicPr preferRelativeResize="0"/>
          <p:nvPr/>
        </p:nvPicPr>
        <p:blipFill rotWithShape="1">
          <a:blip r:embed="rId4">
            <a:alphaModFix/>
          </a:blip>
          <a:srcRect b="0" l="0" r="0" t="0"/>
          <a:stretch/>
        </p:blipFill>
        <p:spPr>
          <a:xfrm>
            <a:off x="5992228" y="2177815"/>
            <a:ext cx="685656" cy="581625"/>
          </a:xfrm>
          <a:prstGeom prst="rect">
            <a:avLst/>
          </a:prstGeom>
          <a:noFill/>
          <a:ln>
            <a:noFill/>
          </a:ln>
        </p:spPr>
      </p:pic>
      <p:pic>
        <p:nvPicPr>
          <p:cNvPr id="677" name="Google Shape;677;p15"/>
          <p:cNvPicPr preferRelativeResize="0"/>
          <p:nvPr/>
        </p:nvPicPr>
        <p:blipFill rotWithShape="1">
          <a:blip r:embed="rId5">
            <a:alphaModFix/>
          </a:blip>
          <a:srcRect b="0" l="0" r="0" t="0"/>
          <a:stretch/>
        </p:blipFill>
        <p:spPr>
          <a:xfrm>
            <a:off x="6018354" y="4550260"/>
            <a:ext cx="607661" cy="648958"/>
          </a:xfrm>
          <a:prstGeom prst="rect">
            <a:avLst/>
          </a:prstGeom>
          <a:noFill/>
          <a:ln>
            <a:noFill/>
          </a:ln>
        </p:spPr>
      </p:pic>
      <p:pic>
        <p:nvPicPr>
          <p:cNvPr id="678" name="Google Shape;678;p15"/>
          <p:cNvPicPr preferRelativeResize="0"/>
          <p:nvPr/>
        </p:nvPicPr>
        <p:blipFill rotWithShape="1">
          <a:blip r:embed="rId6">
            <a:alphaModFix/>
          </a:blip>
          <a:srcRect b="0" l="0" r="0" t="0"/>
          <a:stretch/>
        </p:blipFill>
        <p:spPr>
          <a:xfrm>
            <a:off x="510210" y="2275953"/>
            <a:ext cx="604445" cy="504371"/>
          </a:xfrm>
          <a:prstGeom prst="rect">
            <a:avLst/>
          </a:prstGeom>
          <a:noFill/>
          <a:ln>
            <a:noFill/>
          </a:ln>
        </p:spPr>
      </p:pic>
      <p:cxnSp>
        <p:nvCxnSpPr>
          <p:cNvPr id="679" name="Google Shape;679;p15"/>
          <p:cNvCxnSpPr/>
          <p:nvPr/>
        </p:nvCxnSpPr>
        <p:spPr>
          <a:xfrm>
            <a:off x="0" y="6312334"/>
            <a:ext cx="12192000" cy="0"/>
          </a:xfrm>
          <a:prstGeom prst="straightConnector1">
            <a:avLst/>
          </a:prstGeom>
          <a:noFill/>
          <a:ln cap="flat" cmpd="sng" w="22225">
            <a:solidFill>
              <a:schemeClr val="dk1"/>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6"/>
          <p:cNvSpPr/>
          <p:nvPr/>
        </p:nvSpPr>
        <p:spPr>
          <a:xfrm rot="10800000">
            <a:off x="-5022" y="894786"/>
            <a:ext cx="4207441" cy="5962146"/>
          </a:xfrm>
          <a:prstGeom prst="round2SameRect">
            <a:avLst>
              <a:gd fmla="val 0"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tipo&#10;&#10;Descripción generada automáticamente" id="685" name="Google Shape;685;p16"/>
          <p:cNvPicPr preferRelativeResize="0"/>
          <p:nvPr/>
        </p:nvPicPr>
        <p:blipFill rotWithShape="1">
          <a:blip r:embed="rId3">
            <a:alphaModFix/>
          </a:blip>
          <a:srcRect b="0" l="0" r="0" t="0"/>
          <a:stretch/>
        </p:blipFill>
        <p:spPr>
          <a:xfrm>
            <a:off x="206894" y="1936660"/>
            <a:ext cx="3856759" cy="3622370"/>
          </a:xfrm>
          <a:prstGeom prst="rect">
            <a:avLst/>
          </a:prstGeom>
          <a:noFill/>
          <a:ln>
            <a:noFill/>
          </a:ln>
        </p:spPr>
      </p:pic>
      <p:sp>
        <p:nvSpPr>
          <p:cNvPr id="686" name="Google Shape;686;p16"/>
          <p:cNvSpPr/>
          <p:nvPr/>
        </p:nvSpPr>
        <p:spPr>
          <a:xfrm>
            <a:off x="824435" y="2443210"/>
            <a:ext cx="1396383" cy="5988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WHO WE ARE</a:t>
            </a:r>
            <a:r>
              <a:rPr lang="en-US" sz="1100">
                <a:solidFill>
                  <a:schemeClr val="lt1"/>
                </a:solidFill>
                <a:latin typeface="Arial"/>
                <a:ea typeface="Arial"/>
                <a:cs typeface="Arial"/>
                <a:sym typeface="Arial"/>
              </a:rPr>
              <a:t>: </a:t>
            </a:r>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beliefs, values, and culture</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687" name="Google Shape;687;p16"/>
          <p:cNvSpPr/>
          <p:nvPr/>
        </p:nvSpPr>
        <p:spPr>
          <a:xfrm>
            <a:off x="1390780" y="4686277"/>
            <a:ext cx="1694707"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HOW WE OPERATE</a:t>
            </a:r>
            <a:r>
              <a:rPr lang="en-US" sz="1100">
                <a:solidFill>
                  <a:schemeClr val="lt1"/>
                </a:solidFill>
                <a:latin typeface="Arial"/>
                <a:ea typeface="Arial"/>
                <a:cs typeface="Arial"/>
                <a:sym typeface="Arial"/>
              </a:rPr>
              <a:t>: </a:t>
            </a:r>
            <a:endParaRPr sz="1100">
              <a:solidFill>
                <a:schemeClr val="lt1"/>
              </a:solidFill>
              <a:latin typeface="Arial"/>
              <a:ea typeface="Arial"/>
              <a:cs typeface="Arial"/>
              <a:sym typeface="Arial"/>
            </a:endParaRPr>
          </a:p>
          <a:p>
            <a:pPr indent="0" lvl="0" marL="0" marR="0" rtl="0" algn="l">
              <a:spcBef>
                <a:spcPts val="0"/>
              </a:spcBef>
              <a:spcAft>
                <a:spcPts val="0"/>
              </a:spcAft>
              <a:buNone/>
            </a:pPr>
            <a:r>
              <a:rPr lang="en-US" sz="1100">
                <a:solidFill>
                  <a:schemeClr val="lt1"/>
                </a:solidFill>
                <a:latin typeface="Arial"/>
                <a:ea typeface="Arial"/>
                <a:cs typeface="Arial"/>
                <a:sym typeface="Arial"/>
              </a:rPr>
              <a:t>Our  processes, systems, and structures ​</a:t>
            </a:r>
            <a:endParaRPr sz="1100">
              <a:solidFill>
                <a:schemeClr val="lt1"/>
              </a:solidFill>
              <a:latin typeface="Arial"/>
              <a:ea typeface="Arial"/>
              <a:cs typeface="Arial"/>
              <a:sym typeface="Arial"/>
            </a:endParaRPr>
          </a:p>
        </p:txBody>
      </p:sp>
      <p:sp>
        <p:nvSpPr>
          <p:cNvPr id="688" name="Google Shape;688;p16"/>
          <p:cNvSpPr/>
          <p:nvPr/>
        </p:nvSpPr>
        <p:spPr>
          <a:xfrm>
            <a:off x="2808692" y="3207727"/>
            <a:ext cx="1204644" cy="4004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WHAT WE DO</a:t>
            </a:r>
            <a:r>
              <a:rPr lang="en-US" sz="1100">
                <a:solidFill>
                  <a:schemeClr val="lt1"/>
                </a:solidFill>
                <a:latin typeface="Arial"/>
                <a:ea typeface="Arial"/>
                <a:cs typeface="Arial"/>
                <a:sym typeface="Arial"/>
              </a:rPr>
              <a:t>: </a:t>
            </a: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Our activities, approaches and partnerships </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pic>
        <p:nvPicPr>
          <p:cNvPr descr="Icono&#10;&#10;Descripción generada automáticamente" id="689" name="Google Shape;689;p16"/>
          <p:cNvPicPr preferRelativeResize="0"/>
          <p:nvPr/>
        </p:nvPicPr>
        <p:blipFill rotWithShape="1">
          <a:blip r:embed="rId4">
            <a:alphaModFix/>
          </a:blip>
          <a:srcRect b="0" l="0" r="0" t="0"/>
          <a:stretch/>
        </p:blipFill>
        <p:spPr>
          <a:xfrm>
            <a:off x="2889716" y="2375841"/>
            <a:ext cx="367907" cy="373763"/>
          </a:xfrm>
          <a:prstGeom prst="rect">
            <a:avLst/>
          </a:prstGeom>
          <a:noFill/>
          <a:ln>
            <a:noFill/>
          </a:ln>
        </p:spPr>
      </p:pic>
      <p:pic>
        <p:nvPicPr>
          <p:cNvPr descr="Icono&#10;&#10;Descripción generada automáticamente" id="690" name="Google Shape;690;p16"/>
          <p:cNvPicPr preferRelativeResize="0"/>
          <p:nvPr/>
        </p:nvPicPr>
        <p:blipFill rotWithShape="1">
          <a:blip r:embed="rId5">
            <a:alphaModFix/>
          </a:blip>
          <a:srcRect b="0" l="0" r="0" t="0"/>
          <a:stretch/>
        </p:blipFill>
        <p:spPr>
          <a:xfrm>
            <a:off x="1197600" y="4005569"/>
            <a:ext cx="386361" cy="386361"/>
          </a:xfrm>
          <a:prstGeom prst="rect">
            <a:avLst/>
          </a:prstGeom>
          <a:noFill/>
          <a:ln>
            <a:noFill/>
          </a:ln>
        </p:spPr>
      </p:pic>
      <p:sp>
        <p:nvSpPr>
          <p:cNvPr id="691" name="Google Shape;691;p16"/>
          <p:cNvSpPr/>
          <p:nvPr/>
        </p:nvSpPr>
        <p:spPr>
          <a:xfrm>
            <a:off x="0" y="36"/>
            <a:ext cx="12192000" cy="9424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92" name="Google Shape;692;p16"/>
          <p:cNvCxnSpPr/>
          <p:nvPr/>
        </p:nvCxnSpPr>
        <p:spPr>
          <a:xfrm>
            <a:off x="0" y="942859"/>
            <a:ext cx="12192000" cy="11775"/>
          </a:xfrm>
          <a:prstGeom prst="straightConnector1">
            <a:avLst/>
          </a:prstGeom>
          <a:noFill/>
          <a:ln cap="flat" cmpd="sng" w="22225">
            <a:solidFill>
              <a:srgbClr val="012C4D"/>
            </a:solidFill>
            <a:prstDash val="solid"/>
            <a:miter lim="800000"/>
            <a:headEnd len="sm" w="sm" type="none"/>
            <a:tailEnd len="sm" w="sm" type="none"/>
          </a:ln>
        </p:spPr>
      </p:cxnSp>
      <p:sp>
        <p:nvSpPr>
          <p:cNvPr id="693" name="Google Shape;693;p16"/>
          <p:cNvSpPr txBox="1"/>
          <p:nvPr>
            <p:ph type="title"/>
          </p:nvPr>
        </p:nvSpPr>
        <p:spPr>
          <a:xfrm>
            <a:off x="1036306" y="194679"/>
            <a:ext cx="1118274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Font typeface="Arial"/>
              <a:buNone/>
            </a:pPr>
            <a:r>
              <a:rPr lang="en-US" sz="1600">
                <a:solidFill>
                  <a:schemeClr val="lt1"/>
                </a:solidFill>
              </a:rPr>
              <a:t>HOW WE OPERATE | </a:t>
            </a:r>
            <a:br>
              <a:rPr lang="en-US" sz="1600">
                <a:solidFill>
                  <a:schemeClr val="lt1"/>
                </a:solidFill>
              </a:rPr>
            </a:br>
            <a:r>
              <a:rPr b="0" lang="en-US" sz="1800">
                <a:solidFill>
                  <a:schemeClr val="lt1"/>
                </a:solidFill>
              </a:rPr>
              <a:t>Ensuring that our internal processes and systems set us up to support this change </a:t>
            </a:r>
            <a:endParaRPr b="0" sz="1800">
              <a:solidFill>
                <a:schemeClr val="lt1"/>
              </a:solidFill>
            </a:endParaRPr>
          </a:p>
        </p:txBody>
      </p:sp>
      <p:sp>
        <p:nvSpPr>
          <p:cNvPr id="694" name="Google Shape;694;p16"/>
          <p:cNvSpPr txBox="1"/>
          <p:nvPr/>
        </p:nvSpPr>
        <p:spPr>
          <a:xfrm>
            <a:off x="4464133" y="2826809"/>
            <a:ext cx="7136265" cy="2792315"/>
          </a:xfrm>
          <a:prstGeom prst="rect">
            <a:avLst/>
          </a:prstGeom>
          <a:noFill/>
          <a:ln>
            <a:noFill/>
          </a:ln>
        </p:spPr>
        <p:txBody>
          <a:bodyPr anchorCtr="0" anchor="t" bIns="46025" lIns="93600" spcFirstLastPara="1" rIns="92075" wrap="square" tIns="46025">
            <a:noAutofit/>
          </a:bodyPr>
          <a:lstStyle/>
          <a:p>
            <a:pPr indent="-171450" lvl="0" marL="171450" marR="0" rtl="0" algn="l">
              <a:lnSpc>
                <a:spcPct val="100000"/>
              </a:lnSpc>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Do we</a:t>
            </a:r>
            <a:r>
              <a:rPr b="0" i="0" lang="en-US" sz="1200" u="none" cap="none" strike="noStrike">
                <a:solidFill>
                  <a:schemeClr val="dk2"/>
                </a:solidFill>
                <a:latin typeface="Arial"/>
                <a:ea typeface="Arial"/>
                <a:cs typeface="Arial"/>
                <a:sym typeface="Arial"/>
              </a:rPr>
              <a:t> screen potential</a:t>
            </a:r>
            <a:r>
              <a:rPr b="0" i="0" lang="en-US" sz="1200" cap="none" strike="noStrike">
                <a:solidFill>
                  <a:schemeClr val="dk2"/>
                </a:solidFill>
                <a:latin typeface="Arial"/>
                <a:ea typeface="Arial"/>
                <a:cs typeface="Arial"/>
                <a:sym typeface="Arial"/>
              </a:rPr>
              <a:t> </a:t>
            </a:r>
            <a:r>
              <a:rPr b="1" i="0" lang="en-US" sz="1200" cap="none" strike="noStrike">
                <a:solidFill>
                  <a:schemeClr val="dk2"/>
                </a:solidFill>
                <a:latin typeface="Arial"/>
                <a:ea typeface="Arial"/>
                <a:cs typeface="Arial"/>
                <a:sym typeface="Arial"/>
              </a:rPr>
              <a:t>partners</a:t>
            </a:r>
            <a:r>
              <a:rPr b="0" i="0" lang="en-US" sz="1200" cap="none" strike="noStrike">
                <a:solidFill>
                  <a:schemeClr val="dk2"/>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or </a:t>
            </a:r>
            <a:r>
              <a:rPr b="1" i="0" lang="en-US" sz="1200" cap="none" strike="noStrike">
                <a:solidFill>
                  <a:schemeClr val="dk2"/>
                </a:solidFill>
                <a:latin typeface="Arial"/>
                <a:ea typeface="Arial"/>
                <a:cs typeface="Arial"/>
                <a:sym typeface="Arial"/>
              </a:rPr>
              <a:t>grantees</a:t>
            </a:r>
            <a:r>
              <a:rPr b="1" i="0" lang="en-US" sz="1200" u="none" cap="none" strike="noStrike">
                <a:solidFill>
                  <a:schemeClr val="dk2"/>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based on equity and structural justice considerations?</a:t>
            </a:r>
            <a:endParaRPr/>
          </a:p>
          <a:p>
            <a:pPr indent="-171450" lvl="0" marL="171450" marR="0" rtl="0" algn="l">
              <a:lnSpc>
                <a:spcPct val="100000"/>
              </a:lnSpc>
              <a:spcBef>
                <a:spcPts val="8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Do we have</a:t>
            </a:r>
            <a:r>
              <a:rPr b="0" i="0" lang="en-US" sz="1200" u="none" cap="none" strike="noStrike">
                <a:solidFill>
                  <a:schemeClr val="dk2"/>
                </a:solidFill>
                <a:latin typeface="Arial"/>
                <a:ea typeface="Arial"/>
                <a:cs typeface="Arial"/>
                <a:sym typeface="Arial"/>
              </a:rPr>
              <a:t> mechanisms for leadership </a:t>
            </a:r>
            <a:r>
              <a:rPr lang="en-US" sz="1200">
                <a:solidFill>
                  <a:schemeClr val="dk2"/>
                </a:solidFill>
                <a:latin typeface="Arial"/>
                <a:ea typeface="Arial"/>
                <a:cs typeface="Arial"/>
                <a:sym typeface="Arial"/>
              </a:rPr>
              <a:t>&amp;</a:t>
            </a:r>
            <a:r>
              <a:rPr b="0" i="0" lang="en-US" sz="1200" u="none" cap="none" strike="noStrike">
                <a:solidFill>
                  <a:schemeClr val="dk2"/>
                </a:solidFill>
                <a:latin typeface="Arial"/>
                <a:ea typeface="Arial"/>
                <a:cs typeface="Arial"/>
                <a:sym typeface="Arial"/>
              </a:rPr>
              <a:t> staff </a:t>
            </a:r>
            <a:r>
              <a:rPr b="1" i="0" lang="en-US" sz="1200" cap="none" strike="noStrike">
                <a:solidFill>
                  <a:schemeClr val="dk2"/>
                </a:solidFill>
                <a:latin typeface="Arial"/>
                <a:ea typeface="Arial"/>
                <a:cs typeface="Arial"/>
                <a:sym typeface="Arial"/>
              </a:rPr>
              <a:t>accountability</a:t>
            </a:r>
            <a:r>
              <a:rPr b="1" lang="en-US" sz="1200">
                <a:solidFill>
                  <a:schemeClr val="dk2"/>
                </a:solidFill>
                <a:latin typeface="Arial"/>
                <a:ea typeface="Arial"/>
                <a:cs typeface="Arial"/>
                <a:sym typeface="Arial"/>
              </a:rPr>
              <a:t> </a:t>
            </a:r>
            <a:r>
              <a:rPr lang="en-US" sz="1200">
                <a:solidFill>
                  <a:schemeClr val="dk2"/>
                </a:solidFill>
                <a:latin typeface="Arial"/>
                <a:ea typeface="Arial"/>
                <a:cs typeface="Arial"/>
                <a:sym typeface="Arial"/>
              </a:rPr>
              <a:t>on </a:t>
            </a:r>
            <a:r>
              <a:rPr b="0" i="0" lang="en-US" sz="1200" u="none" cap="none" strike="noStrike">
                <a:solidFill>
                  <a:schemeClr val="dk2"/>
                </a:solidFill>
                <a:latin typeface="Arial"/>
                <a:ea typeface="Arial"/>
                <a:cs typeface="Arial"/>
                <a:sym typeface="Arial"/>
              </a:rPr>
              <a:t>equity </a:t>
            </a:r>
            <a:r>
              <a:rPr lang="en-US" sz="1200">
                <a:solidFill>
                  <a:schemeClr val="dk2"/>
                </a:solidFill>
                <a:latin typeface="Arial"/>
                <a:ea typeface="Arial"/>
                <a:cs typeface="Arial"/>
                <a:sym typeface="Arial"/>
              </a:rPr>
              <a:t>&amp;</a:t>
            </a:r>
            <a:r>
              <a:rPr b="0" i="0" lang="en-US" sz="1200" u="none" cap="none" strike="noStrike">
                <a:solidFill>
                  <a:schemeClr val="dk2"/>
                </a:solidFill>
                <a:latin typeface="Arial"/>
                <a:ea typeface="Arial"/>
                <a:cs typeface="Arial"/>
                <a:sym typeface="Arial"/>
              </a:rPr>
              <a:t> structural justice issues?</a:t>
            </a:r>
            <a:endParaRPr/>
          </a:p>
          <a:p>
            <a:pPr indent="-171450" lvl="0" marL="171450" marR="0" rtl="0" algn="l">
              <a:spcBef>
                <a:spcPts val="8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Do w</a:t>
            </a:r>
            <a:r>
              <a:rPr b="0" i="0" lang="en-US" sz="1200" u="none" cap="none" strike="noStrike">
                <a:solidFill>
                  <a:schemeClr val="dk2"/>
                </a:solidFill>
                <a:latin typeface="Arial"/>
                <a:ea typeface="Arial"/>
                <a:cs typeface="Arial"/>
                <a:sym typeface="Arial"/>
              </a:rPr>
              <a:t>e have </a:t>
            </a:r>
            <a:r>
              <a:rPr b="1" i="0" lang="en-US" sz="1200" cap="none" strike="noStrike">
                <a:solidFill>
                  <a:schemeClr val="dk2"/>
                </a:solidFill>
                <a:latin typeface="Arial"/>
                <a:ea typeface="Arial"/>
                <a:cs typeface="Arial"/>
                <a:sym typeface="Arial"/>
              </a:rPr>
              <a:t>MEL practices</a:t>
            </a:r>
            <a:r>
              <a:rPr i="0" lang="en-US" sz="1200" cap="none" strike="noStrike">
                <a:solidFill>
                  <a:schemeClr val="dk2"/>
                </a:solidFill>
                <a:latin typeface="Arial"/>
                <a:ea typeface="Arial"/>
                <a:cs typeface="Arial"/>
                <a:sym typeface="Arial"/>
              </a:rPr>
              <a:t> that </a:t>
            </a:r>
            <a:r>
              <a:rPr b="0" i="0" lang="en-US" sz="1200" u="none" cap="none" strike="noStrike">
                <a:solidFill>
                  <a:schemeClr val="dk2"/>
                </a:solidFill>
                <a:latin typeface="Arial"/>
                <a:ea typeface="Arial"/>
                <a:cs typeface="Arial"/>
                <a:sym typeface="Arial"/>
              </a:rPr>
              <a:t>facilitate improvement of funding processes and improved outcomes for OY with least access to opportunity? For example, in terms of the:</a:t>
            </a:r>
            <a:endParaRPr/>
          </a:p>
          <a:p>
            <a:pPr indent="-171450" lvl="1" marL="434975" marR="0" rtl="0" algn="l">
              <a:spcBef>
                <a:spcPts val="800"/>
              </a:spcBef>
              <a:spcAft>
                <a:spcPts val="0"/>
              </a:spcAft>
              <a:buClr>
                <a:schemeClr val="dk2"/>
              </a:buClr>
              <a:buSzPts val="1200"/>
              <a:buFont typeface="Arial"/>
              <a:buChar char="•"/>
            </a:pPr>
            <a:r>
              <a:rPr b="1" i="0" lang="en-US" sz="1200" u="none" cap="none" strike="noStrike">
                <a:solidFill>
                  <a:schemeClr val="dk2"/>
                </a:solidFill>
                <a:latin typeface="Arial"/>
                <a:ea typeface="Arial"/>
                <a:cs typeface="Arial"/>
                <a:sym typeface="Arial"/>
              </a:rPr>
              <a:t>DESIGN PROCESS: </a:t>
            </a:r>
            <a:r>
              <a:rPr b="0" i="0" lang="en-US" sz="1200" u="none" cap="none" strike="noStrike">
                <a:solidFill>
                  <a:schemeClr val="dk2"/>
                </a:solidFill>
                <a:latin typeface="Arial"/>
                <a:ea typeface="Arial"/>
                <a:cs typeface="Arial"/>
                <a:sym typeface="Arial"/>
              </a:rPr>
              <a:t>Do we create opportunities for anchor partners and OY to participate and lead in the design of MEL?</a:t>
            </a:r>
            <a:endParaRPr b="1" i="0" sz="1200" u="none" cap="none" strike="noStrike">
              <a:solidFill>
                <a:schemeClr val="dk2"/>
              </a:solidFill>
              <a:latin typeface="Arial"/>
              <a:ea typeface="Arial"/>
              <a:cs typeface="Arial"/>
              <a:sym typeface="Arial"/>
            </a:endParaRPr>
          </a:p>
          <a:p>
            <a:pPr indent="-171450" lvl="1" marL="434975" marR="0" rtl="0" algn="l">
              <a:spcBef>
                <a:spcPts val="600"/>
              </a:spcBef>
              <a:spcAft>
                <a:spcPts val="0"/>
              </a:spcAft>
              <a:buClr>
                <a:schemeClr val="dk2"/>
              </a:buClr>
              <a:buSzPts val="1200"/>
              <a:buFont typeface="Arial"/>
              <a:buChar char="•"/>
            </a:pPr>
            <a:r>
              <a:rPr b="1" i="0" lang="en-US" sz="1200" u="none" cap="none" strike="noStrike">
                <a:solidFill>
                  <a:schemeClr val="dk2"/>
                </a:solidFill>
                <a:latin typeface="Arial"/>
                <a:ea typeface="Arial"/>
                <a:cs typeface="Arial"/>
                <a:sym typeface="Arial"/>
              </a:rPr>
              <a:t>DATA: </a:t>
            </a:r>
            <a:r>
              <a:rPr b="0" i="0" lang="en-US" sz="1200" u="none" cap="none" strike="noStrike">
                <a:solidFill>
                  <a:schemeClr val="dk2"/>
                </a:solidFill>
                <a:latin typeface="Arial"/>
                <a:ea typeface="Arial"/>
                <a:cs typeface="Arial"/>
                <a:sym typeface="Arial"/>
              </a:rPr>
              <a:t>Do we (i) align with our partners on the qualitative and quantitative datapoints to be collected, and (ii) fund our partners to collect disaggregated data in order to identify, analyze, discuss and address differences in experiences and outcomes by social identity marker?</a:t>
            </a:r>
            <a:endParaRPr/>
          </a:p>
          <a:p>
            <a:pPr indent="-171450" lvl="1" marL="434975" marR="0" rtl="0" algn="l">
              <a:spcBef>
                <a:spcPts val="600"/>
              </a:spcBef>
              <a:spcAft>
                <a:spcPts val="0"/>
              </a:spcAft>
              <a:buClr>
                <a:schemeClr val="dk2"/>
              </a:buClr>
              <a:buSzPts val="1200"/>
              <a:buFont typeface="Arial"/>
              <a:buChar char="•"/>
            </a:pPr>
            <a:r>
              <a:rPr b="1" i="0" lang="en-US" sz="1200" u="none" cap="none" strike="noStrike">
                <a:solidFill>
                  <a:schemeClr val="dk2"/>
                </a:solidFill>
                <a:latin typeface="Arial"/>
                <a:ea typeface="Arial"/>
                <a:cs typeface="Arial"/>
                <a:sym typeface="Arial"/>
              </a:rPr>
              <a:t>METRICS: </a:t>
            </a:r>
            <a:r>
              <a:rPr b="0" i="0" lang="en-US" sz="1200" u="none" cap="none" strike="noStrike">
                <a:solidFill>
                  <a:schemeClr val="dk2"/>
                </a:solidFill>
                <a:latin typeface="Arial"/>
                <a:ea typeface="Arial"/>
                <a:cs typeface="Arial"/>
                <a:sym typeface="Arial"/>
              </a:rPr>
              <a:t>Do we have a set of metrics that can be adapted or tailored to partners’ MEL systems and that measure progress against equity-related outcomes for change?</a:t>
            </a:r>
            <a:endParaRPr b="1" i="0" sz="1200" u="none" cap="none" strike="noStrike">
              <a:solidFill>
                <a:schemeClr val="dk2"/>
              </a:solidFill>
              <a:latin typeface="Arial"/>
              <a:ea typeface="Arial"/>
              <a:cs typeface="Arial"/>
              <a:sym typeface="Arial"/>
            </a:endParaRPr>
          </a:p>
          <a:p>
            <a:pPr indent="-171450" lvl="1" marL="434975" marR="0" rtl="0" algn="l">
              <a:spcBef>
                <a:spcPts val="600"/>
              </a:spcBef>
              <a:spcAft>
                <a:spcPts val="0"/>
              </a:spcAft>
              <a:buClr>
                <a:schemeClr val="dk2"/>
              </a:buClr>
              <a:buSzPts val="1200"/>
              <a:buFont typeface="Arial"/>
              <a:buChar char="•"/>
            </a:pPr>
            <a:r>
              <a:rPr b="1" i="0" lang="en-US" sz="1200" u="none" cap="none" strike="noStrike">
                <a:solidFill>
                  <a:schemeClr val="dk2"/>
                </a:solidFill>
                <a:latin typeface="Arial"/>
                <a:ea typeface="Arial"/>
                <a:cs typeface="Arial"/>
                <a:sym typeface="Arial"/>
              </a:rPr>
              <a:t>FEEDBACK: </a:t>
            </a:r>
            <a:r>
              <a:rPr b="0" i="0" lang="en-US" sz="1200" u="none" cap="none" strike="noStrike">
                <a:solidFill>
                  <a:schemeClr val="dk2"/>
                </a:solidFill>
                <a:latin typeface="Arial"/>
                <a:ea typeface="Arial"/>
                <a:cs typeface="Arial"/>
                <a:sym typeface="Arial"/>
              </a:rPr>
              <a:t>Do we have mechanisms to collate, track and respond to (anonymous) feedback from partners, OY and those proximate to OY – particularly to assess whether the process is being executed in equitable and inclusive ways?</a:t>
            </a:r>
            <a:endParaRPr/>
          </a:p>
          <a:p>
            <a:pPr indent="-171450" lvl="1" marL="434975" marR="0" rtl="0" algn="l">
              <a:spcBef>
                <a:spcPts val="600"/>
              </a:spcBef>
              <a:spcAft>
                <a:spcPts val="0"/>
              </a:spcAft>
              <a:buClr>
                <a:schemeClr val="dk2"/>
              </a:buClr>
              <a:buSzPts val="1200"/>
              <a:buFont typeface="Arial"/>
              <a:buChar char="•"/>
            </a:pPr>
            <a:r>
              <a:rPr b="1" i="0" lang="en-US" sz="1200" u="none" cap="none" strike="noStrike">
                <a:solidFill>
                  <a:schemeClr val="dk2"/>
                </a:solidFill>
                <a:latin typeface="Arial"/>
                <a:ea typeface="Arial"/>
                <a:cs typeface="Arial"/>
                <a:sym typeface="Arial"/>
              </a:rPr>
              <a:t>LEARNING: </a:t>
            </a:r>
            <a:r>
              <a:rPr b="0" i="0" lang="en-US" sz="1200" u="none" cap="none" strike="noStrike">
                <a:solidFill>
                  <a:schemeClr val="dk2"/>
                </a:solidFill>
                <a:latin typeface="Arial"/>
                <a:ea typeface="Arial"/>
                <a:cs typeface="Arial"/>
                <a:sym typeface="Arial"/>
              </a:rPr>
              <a:t>Do we report back progress to our partners and OY, both to encourage learning across the network and to let them know how their input was or was not used in decisions?</a:t>
            </a:r>
            <a:endParaRPr/>
          </a:p>
        </p:txBody>
      </p:sp>
      <p:sp>
        <p:nvSpPr>
          <p:cNvPr id="695" name="Google Shape;695;p16"/>
          <p:cNvSpPr/>
          <p:nvPr/>
        </p:nvSpPr>
        <p:spPr>
          <a:xfrm>
            <a:off x="4464133" y="1548659"/>
            <a:ext cx="5439444" cy="419114"/>
          </a:xfrm>
          <a:prstGeom prst="rect">
            <a:avLst/>
          </a:prstGeom>
          <a:solidFill>
            <a:schemeClr val="lt1"/>
          </a:solid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How do we ensure that our internal processes, systems and structures reflect and advance our equity goals?</a:t>
            </a:r>
            <a:endParaRPr/>
          </a:p>
          <a:p>
            <a:pPr indent="0" lvl="0" marL="0" marR="0" rtl="0" algn="l">
              <a:spcBef>
                <a:spcPts val="0"/>
              </a:spcBef>
              <a:spcAft>
                <a:spcPts val="0"/>
              </a:spcAft>
              <a:buNone/>
            </a:pPr>
            <a:r>
              <a:t/>
            </a:r>
            <a:endParaRPr sz="1200">
              <a:solidFill>
                <a:schemeClr val="dk2"/>
              </a:solidFill>
              <a:latin typeface="Arial"/>
              <a:ea typeface="Arial"/>
              <a:cs typeface="Arial"/>
              <a:sym typeface="Arial"/>
            </a:endParaRPr>
          </a:p>
        </p:txBody>
      </p:sp>
      <p:sp>
        <p:nvSpPr>
          <p:cNvPr id="696" name="Google Shape;696;p16"/>
          <p:cNvSpPr/>
          <p:nvPr/>
        </p:nvSpPr>
        <p:spPr>
          <a:xfrm>
            <a:off x="4597191" y="2540207"/>
            <a:ext cx="3772756" cy="256843"/>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b="1" i="1" lang="en-US" sz="1200">
                <a:solidFill>
                  <a:schemeClr val="dk2"/>
                </a:solidFill>
                <a:latin typeface="Arial"/>
                <a:ea typeface="Arial"/>
                <a:cs typeface="Arial"/>
                <a:sym typeface="Arial"/>
              </a:rPr>
              <a:t>Guiding questions for GOYN to consider</a:t>
            </a:r>
            <a:endParaRPr/>
          </a:p>
        </p:txBody>
      </p:sp>
      <p:sp>
        <p:nvSpPr>
          <p:cNvPr id="697" name="Google Shape;697;p16"/>
          <p:cNvSpPr/>
          <p:nvPr/>
        </p:nvSpPr>
        <p:spPr>
          <a:xfrm>
            <a:off x="279294" y="104569"/>
            <a:ext cx="675861" cy="675861"/>
          </a:xfrm>
          <a:prstGeom prst="ellipse">
            <a:avLst/>
          </a:prstGeom>
          <a:solidFill>
            <a:srgbClr val="03477B"/>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cono&#10;&#10;Descripción generada automáticamente" id="698" name="Google Shape;698;p16"/>
          <p:cNvPicPr preferRelativeResize="0"/>
          <p:nvPr/>
        </p:nvPicPr>
        <p:blipFill rotWithShape="1">
          <a:blip r:embed="rId5">
            <a:alphaModFix/>
          </a:blip>
          <a:srcRect b="0" l="0" r="0" t="0"/>
          <a:stretch/>
        </p:blipFill>
        <p:spPr>
          <a:xfrm>
            <a:off x="425652" y="245637"/>
            <a:ext cx="386361" cy="386361"/>
          </a:xfrm>
          <a:prstGeom prst="rect">
            <a:avLst/>
          </a:prstGeom>
          <a:noFill/>
          <a:ln>
            <a:noFill/>
          </a:ln>
        </p:spPr>
      </p:pic>
      <p:sp>
        <p:nvSpPr>
          <p:cNvPr id="699" name="Google Shape;699;p16"/>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pic>
        <p:nvPicPr>
          <p:cNvPr descr="Icono&#10;&#10;Descripción generada automáticamente" id="700" name="Google Shape;700;p16"/>
          <p:cNvPicPr preferRelativeResize="0"/>
          <p:nvPr/>
        </p:nvPicPr>
        <p:blipFill rotWithShape="1">
          <a:blip r:embed="rId6">
            <a:alphaModFix/>
          </a:blip>
          <a:srcRect b="0" l="0" r="0" t="0"/>
          <a:stretch/>
        </p:blipFill>
        <p:spPr>
          <a:xfrm>
            <a:off x="525979" y="3086345"/>
            <a:ext cx="513351" cy="437150"/>
          </a:xfrm>
          <a:prstGeom prst="rect">
            <a:avLst/>
          </a:prstGeom>
          <a:noFill/>
          <a:ln>
            <a:noFill/>
          </a:ln>
        </p:spPr>
      </p:pic>
      <p:sp>
        <p:nvSpPr>
          <p:cNvPr id="701" name="Google Shape;701;p16"/>
          <p:cNvSpPr/>
          <p:nvPr/>
        </p:nvSpPr>
        <p:spPr>
          <a:xfrm>
            <a:off x="4497670" y="2098860"/>
            <a:ext cx="5439445" cy="252000"/>
          </a:xfrm>
          <a:prstGeom prst="rect">
            <a:avLst/>
          </a:prstGeom>
          <a:solidFill>
            <a:schemeClr val="lt1"/>
          </a:solid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WHAT SOLVING THIS WILL INVOLVE</a:t>
            </a:r>
            <a:endParaRPr/>
          </a:p>
        </p:txBody>
      </p:sp>
      <p:sp>
        <p:nvSpPr>
          <p:cNvPr id="702" name="Google Shape;702;p16"/>
          <p:cNvSpPr/>
          <p:nvPr/>
        </p:nvSpPr>
        <p:spPr>
          <a:xfrm>
            <a:off x="4426214" y="1040742"/>
            <a:ext cx="2128120" cy="432000"/>
          </a:xfrm>
          <a:prstGeom prst="rect">
            <a:avLst/>
          </a:prstGeom>
          <a:noFill/>
          <a:ln>
            <a:noFill/>
          </a:ln>
        </p:spPr>
        <p:txBody>
          <a:bodyPr anchorCtr="0" anchor="ctr" bIns="45700" lIns="36000" spcFirstLastPara="1" rIns="36000" wrap="square" tIns="45700">
            <a:no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KEY QUESTION</a:t>
            </a:r>
            <a:endParaRPr/>
          </a:p>
        </p:txBody>
      </p:sp>
      <p:cxnSp>
        <p:nvCxnSpPr>
          <p:cNvPr id="703" name="Google Shape;703;p16"/>
          <p:cNvCxnSpPr/>
          <p:nvPr/>
        </p:nvCxnSpPr>
        <p:spPr>
          <a:xfrm>
            <a:off x="4497670" y="1454213"/>
            <a:ext cx="7694330" cy="0"/>
          </a:xfrm>
          <a:prstGeom prst="straightConnector1">
            <a:avLst/>
          </a:prstGeom>
          <a:noFill/>
          <a:ln cap="flat" cmpd="sng" w="19050">
            <a:solidFill>
              <a:schemeClr val="accent1"/>
            </a:solidFill>
            <a:prstDash val="solid"/>
            <a:miter lim="800000"/>
            <a:headEnd len="sm" w="sm" type="none"/>
            <a:tailEnd len="sm" w="sm" type="none"/>
          </a:ln>
        </p:spPr>
      </p:cxnSp>
      <p:cxnSp>
        <p:nvCxnSpPr>
          <p:cNvPr id="704" name="Google Shape;704;p16"/>
          <p:cNvCxnSpPr/>
          <p:nvPr/>
        </p:nvCxnSpPr>
        <p:spPr>
          <a:xfrm>
            <a:off x="4515385" y="2435326"/>
            <a:ext cx="7689678" cy="0"/>
          </a:xfrm>
          <a:prstGeom prst="straightConnector1">
            <a:avLst/>
          </a:prstGeom>
          <a:noFill/>
          <a:ln cap="flat" cmpd="sng" w="19050">
            <a:solidFill>
              <a:schemeClr val="accent1"/>
            </a:solidFill>
            <a:prstDash val="solid"/>
            <a:miter lim="800000"/>
            <a:headEnd len="sm" w="sm" type="none"/>
            <a:tailEnd len="sm" w="sm" type="none"/>
          </a:ln>
        </p:spPr>
      </p:cxnSp>
      <p:sp>
        <p:nvSpPr>
          <p:cNvPr id="705" name="Google Shape;705;p16"/>
          <p:cNvSpPr txBox="1"/>
          <p:nvPr/>
        </p:nvSpPr>
        <p:spPr>
          <a:xfrm>
            <a:off x="1479193" y="3529228"/>
            <a:ext cx="1396383" cy="41549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000">
                <a:solidFill>
                  <a:srgbClr val="C8C8C8"/>
                </a:solidFill>
                <a:latin typeface="Arial"/>
                <a:ea typeface="Arial"/>
                <a:cs typeface="Arial"/>
                <a:sym typeface="Arial"/>
              </a:rPr>
              <a:t>OY ASSETS &amp; PERSPECTIVES</a:t>
            </a:r>
            <a:endParaRPr sz="1000">
              <a:solidFill>
                <a:srgbClr val="C8C8C8"/>
              </a:solidFill>
              <a:latin typeface="Arial"/>
              <a:ea typeface="Arial"/>
              <a:cs typeface="Arial"/>
              <a:sym typeface="Arial"/>
            </a:endParaRPr>
          </a:p>
        </p:txBody>
      </p:sp>
      <p:pic>
        <p:nvPicPr>
          <p:cNvPr id="706" name="Google Shape;706;p16"/>
          <p:cNvPicPr preferRelativeResize="0"/>
          <p:nvPr/>
        </p:nvPicPr>
        <p:blipFill rotWithShape="1">
          <a:blip r:embed="rId7">
            <a:alphaModFix/>
          </a:blip>
          <a:srcRect b="0" l="0" r="0" t="0"/>
          <a:stretch/>
        </p:blipFill>
        <p:spPr>
          <a:xfrm flipH="1">
            <a:off x="1951914" y="3077712"/>
            <a:ext cx="407192" cy="4071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7"/>
          <p:cNvSpPr/>
          <p:nvPr/>
        </p:nvSpPr>
        <p:spPr>
          <a:xfrm rot="10800000">
            <a:off x="6426261" y="1784414"/>
            <a:ext cx="4725223" cy="4270804"/>
          </a:xfrm>
          <a:prstGeom prst="round2SameRect">
            <a:avLst>
              <a:gd fmla="val 1993" name="adj1"/>
              <a:gd fmla="val 0" name="adj2"/>
            </a:avLst>
          </a:prstGeom>
          <a:solidFill>
            <a:srgbClr val="EB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2" name="Google Shape;712;p17"/>
          <p:cNvSpPr/>
          <p:nvPr/>
        </p:nvSpPr>
        <p:spPr>
          <a:xfrm>
            <a:off x="6426264" y="1435740"/>
            <a:ext cx="4736604" cy="371369"/>
          </a:xfrm>
          <a:prstGeom prst="roundRect">
            <a:avLst>
              <a:gd fmla="val 16667" name="adj"/>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3" name="Google Shape;713;p17"/>
          <p:cNvSpPr/>
          <p:nvPr/>
        </p:nvSpPr>
        <p:spPr>
          <a:xfrm>
            <a:off x="1580225" y="1438569"/>
            <a:ext cx="4707101" cy="371369"/>
          </a:xfrm>
          <a:prstGeom prst="roundRect">
            <a:avLst>
              <a:gd fmla="val 16667" name="adj"/>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4" name="Google Shape;714;p17"/>
          <p:cNvSpPr/>
          <p:nvPr/>
        </p:nvSpPr>
        <p:spPr>
          <a:xfrm rot="-5400000">
            <a:off x="185612" y="4862191"/>
            <a:ext cx="2014695" cy="371369"/>
          </a:xfrm>
          <a:prstGeom prst="roundRect">
            <a:avLst>
              <a:gd fmla="val 6114"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5" name="Google Shape;715;p17"/>
          <p:cNvSpPr/>
          <p:nvPr/>
        </p:nvSpPr>
        <p:spPr>
          <a:xfrm rot="-5400000">
            <a:off x="162579" y="2668298"/>
            <a:ext cx="2060761" cy="371369"/>
          </a:xfrm>
          <a:prstGeom prst="roundRect">
            <a:avLst>
              <a:gd fmla="val 9632"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6" name="Google Shape;716;p17"/>
          <p:cNvSpPr/>
          <p:nvPr/>
        </p:nvSpPr>
        <p:spPr>
          <a:xfrm>
            <a:off x="-13063" y="-8616"/>
            <a:ext cx="12205063" cy="9424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717" name="Google Shape;717;p17"/>
          <p:cNvCxnSpPr/>
          <p:nvPr/>
        </p:nvCxnSpPr>
        <p:spPr>
          <a:xfrm>
            <a:off x="0" y="934207"/>
            <a:ext cx="12192000" cy="11775"/>
          </a:xfrm>
          <a:prstGeom prst="straightConnector1">
            <a:avLst/>
          </a:prstGeom>
          <a:noFill/>
          <a:ln cap="flat" cmpd="sng" w="22225">
            <a:solidFill>
              <a:srgbClr val="012C4D"/>
            </a:solidFill>
            <a:prstDash val="solid"/>
            <a:miter lim="800000"/>
            <a:headEnd len="sm" w="sm" type="none"/>
            <a:tailEnd len="sm" w="sm" type="none"/>
          </a:ln>
        </p:spPr>
      </p:cxnSp>
      <p:sp>
        <p:nvSpPr>
          <p:cNvPr id="718" name="Google Shape;718;p17"/>
          <p:cNvSpPr txBox="1"/>
          <p:nvPr>
            <p:ph type="title"/>
          </p:nvPr>
        </p:nvSpPr>
        <p:spPr>
          <a:xfrm>
            <a:off x="1055513" y="192807"/>
            <a:ext cx="8162924" cy="6003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Font typeface="Arial"/>
              <a:buNone/>
            </a:pPr>
            <a:r>
              <a:rPr lang="en-US" sz="1600">
                <a:solidFill>
                  <a:schemeClr val="lt1"/>
                </a:solidFill>
              </a:rPr>
              <a:t>HOW WE OPERATE </a:t>
            </a:r>
            <a:r>
              <a:rPr b="0" lang="en-US" sz="1600">
                <a:solidFill>
                  <a:schemeClr val="lt1"/>
                </a:solidFill>
              </a:rPr>
              <a:t>| </a:t>
            </a:r>
            <a:br>
              <a:rPr b="0" lang="en-US" sz="1600">
                <a:solidFill>
                  <a:schemeClr val="lt1"/>
                </a:solidFill>
              </a:rPr>
            </a:br>
            <a:r>
              <a:rPr b="0" lang="en-US" sz="1800">
                <a:solidFill>
                  <a:schemeClr val="lt1"/>
                </a:solidFill>
              </a:rPr>
              <a:t>Illustrative high-level indicators that GOYN and anchor partners can track</a:t>
            </a:r>
            <a:endParaRPr sz="1800">
              <a:solidFill>
                <a:schemeClr val="lt1"/>
              </a:solidFill>
            </a:endParaRPr>
          </a:p>
        </p:txBody>
      </p:sp>
      <p:sp>
        <p:nvSpPr>
          <p:cNvPr id="719" name="Google Shape;719;p17"/>
          <p:cNvSpPr/>
          <p:nvPr/>
        </p:nvSpPr>
        <p:spPr>
          <a:xfrm rot="-5400000">
            <a:off x="228919" y="2635857"/>
            <a:ext cx="1928177" cy="40131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US" sz="1200">
                <a:solidFill>
                  <a:schemeClr val="lt1"/>
                </a:solidFill>
                <a:latin typeface="Arial"/>
                <a:ea typeface="Arial"/>
                <a:cs typeface="Arial"/>
                <a:sym typeface="Arial"/>
              </a:rPr>
              <a:t>SHORTER-TERM</a:t>
            </a:r>
            <a:endParaRPr/>
          </a:p>
        </p:txBody>
      </p:sp>
      <p:sp>
        <p:nvSpPr>
          <p:cNvPr id="720" name="Google Shape;720;p17"/>
          <p:cNvSpPr/>
          <p:nvPr/>
        </p:nvSpPr>
        <p:spPr>
          <a:xfrm rot="-5400000">
            <a:off x="193327" y="4855241"/>
            <a:ext cx="1999359" cy="401311"/>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US" sz="1200">
                <a:solidFill>
                  <a:schemeClr val="lt1"/>
                </a:solidFill>
                <a:latin typeface="Arial"/>
                <a:ea typeface="Arial"/>
                <a:cs typeface="Arial"/>
                <a:sym typeface="Arial"/>
              </a:rPr>
              <a:t>LONGER-TERM</a:t>
            </a:r>
            <a:endParaRPr/>
          </a:p>
        </p:txBody>
      </p:sp>
      <p:sp>
        <p:nvSpPr>
          <p:cNvPr id="721" name="Google Shape;721;p17"/>
          <p:cNvSpPr/>
          <p:nvPr/>
        </p:nvSpPr>
        <p:spPr>
          <a:xfrm>
            <a:off x="1532602" y="1447386"/>
            <a:ext cx="4707101" cy="337029"/>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Overall outcomes we are working towards</a:t>
            </a:r>
            <a:endParaRPr/>
          </a:p>
        </p:txBody>
      </p:sp>
      <p:sp>
        <p:nvSpPr>
          <p:cNvPr id="722" name="Google Shape;722;p17"/>
          <p:cNvSpPr/>
          <p:nvPr/>
        </p:nvSpPr>
        <p:spPr>
          <a:xfrm>
            <a:off x="1580226" y="1936815"/>
            <a:ext cx="4707101" cy="1908363"/>
          </a:xfrm>
          <a:prstGeom prst="rect">
            <a:avLst/>
          </a:prstGeom>
          <a:noFill/>
          <a:ln>
            <a:noFill/>
          </a:ln>
        </p:spPr>
        <p:txBody>
          <a:bodyPr anchorCtr="0" anchor="t" bIns="45700" lIns="36000" spcFirstLastPara="1" rIns="36000" wrap="square" tIns="45700">
            <a:noAutofit/>
          </a:bodyPr>
          <a:lstStyle/>
          <a:p>
            <a:pPr indent="-171450" lvl="0" marL="171450" marR="0" rtl="0" algn="l">
              <a:spcBef>
                <a:spcPts val="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Target OY </a:t>
            </a:r>
            <a:r>
              <a:rPr b="1" lang="en-US" sz="1200">
                <a:solidFill>
                  <a:schemeClr val="dk2"/>
                </a:solidFill>
                <a:latin typeface="Arial"/>
                <a:ea typeface="Arial"/>
                <a:cs typeface="Arial"/>
                <a:sym typeface="Arial"/>
              </a:rPr>
              <a:t>understand</a:t>
            </a:r>
            <a:r>
              <a:rPr lang="en-US" sz="1200">
                <a:solidFill>
                  <a:schemeClr val="dk2"/>
                </a:solidFill>
                <a:latin typeface="Arial"/>
                <a:ea typeface="Arial"/>
                <a:cs typeface="Arial"/>
                <a:sym typeface="Arial"/>
              </a:rPr>
              <a:t> the structural barriers inhibiting them from accessing and engaging with livelihood opportunities, and their unique contribution potential in pursuing livelihood options</a:t>
            </a:r>
            <a:endParaRPr/>
          </a:p>
          <a:p>
            <a:pPr indent="-171450" lvl="0" marL="171450" marR="0" rtl="0" algn="l">
              <a:spcBef>
                <a:spcPts val="6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Target OY explicitly </a:t>
            </a:r>
            <a:r>
              <a:rPr b="1" lang="en-US" sz="1200">
                <a:solidFill>
                  <a:schemeClr val="dk2"/>
                </a:solidFill>
                <a:latin typeface="Arial"/>
                <a:ea typeface="Arial"/>
                <a:cs typeface="Arial"/>
                <a:sym typeface="Arial"/>
              </a:rPr>
              <a:t>discuss</a:t>
            </a:r>
            <a:r>
              <a:rPr lang="en-US" sz="1200">
                <a:solidFill>
                  <a:schemeClr val="dk2"/>
                </a:solidFill>
                <a:latin typeface="Arial"/>
                <a:ea typeface="Arial"/>
                <a:cs typeface="Arial"/>
                <a:sym typeface="Arial"/>
              </a:rPr>
              <a:t> and build awareness of the barriers with employers, education practitioners and other relevant actors who have the ability to influence youth livelihood outcomes</a:t>
            </a:r>
            <a:endParaRPr/>
          </a:p>
          <a:p>
            <a:pPr indent="-171450" lvl="0" marL="171450" marR="0" rtl="0" algn="l">
              <a:spcBef>
                <a:spcPts val="900"/>
              </a:spcBef>
              <a:spcAft>
                <a:spcPts val="0"/>
              </a:spcAft>
              <a:buClr>
                <a:schemeClr val="dk2"/>
              </a:buClr>
              <a:buSzPts val="1200"/>
              <a:buFont typeface="Courier New"/>
              <a:buChar char="o"/>
            </a:pPr>
            <a:r>
              <a:rPr lang="en-US" sz="1200">
                <a:solidFill>
                  <a:schemeClr val="dk2"/>
                </a:solidFill>
                <a:latin typeface="Arial"/>
                <a:ea typeface="Arial"/>
                <a:cs typeface="Arial"/>
                <a:sym typeface="Arial"/>
              </a:rPr>
              <a:t>Target OY </a:t>
            </a:r>
            <a:r>
              <a:rPr b="1" lang="en-US" sz="1200">
                <a:solidFill>
                  <a:schemeClr val="dk2"/>
                </a:solidFill>
                <a:latin typeface="Arial"/>
                <a:ea typeface="Arial"/>
                <a:cs typeface="Arial"/>
                <a:sym typeface="Arial"/>
              </a:rPr>
              <a:t>address</a:t>
            </a:r>
            <a:r>
              <a:rPr lang="en-US" sz="1200">
                <a:solidFill>
                  <a:schemeClr val="dk2"/>
                </a:solidFill>
                <a:latin typeface="Arial"/>
                <a:ea typeface="Arial"/>
                <a:cs typeface="Arial"/>
                <a:sym typeface="Arial"/>
              </a:rPr>
              <a:t> (in partnership with local actors, as relevant) the root cause of these barriers</a:t>
            </a:r>
            <a:endParaRPr/>
          </a:p>
        </p:txBody>
      </p:sp>
      <p:sp>
        <p:nvSpPr>
          <p:cNvPr id="723" name="Google Shape;723;p17"/>
          <p:cNvSpPr/>
          <p:nvPr/>
        </p:nvSpPr>
        <p:spPr>
          <a:xfrm>
            <a:off x="6455766" y="1447386"/>
            <a:ext cx="4421350" cy="337029"/>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Indicative metrics to track these outcomes</a:t>
            </a:r>
            <a:endParaRPr/>
          </a:p>
        </p:txBody>
      </p:sp>
      <p:sp>
        <p:nvSpPr>
          <p:cNvPr id="724" name="Google Shape;724;p17"/>
          <p:cNvSpPr/>
          <p:nvPr/>
        </p:nvSpPr>
        <p:spPr>
          <a:xfrm>
            <a:off x="1580226" y="3988276"/>
            <a:ext cx="4707101" cy="1908363"/>
          </a:xfrm>
          <a:prstGeom prst="rect">
            <a:avLst/>
          </a:prstGeom>
          <a:noFill/>
          <a:ln>
            <a:noFill/>
          </a:ln>
        </p:spPr>
        <p:txBody>
          <a:bodyPr anchorCtr="0" anchor="t" bIns="45700" lIns="36000" spcFirstLastPara="1" rIns="36000" wrap="square" tIns="45700">
            <a:noAutofit/>
          </a:bodyPr>
          <a:lstStyle/>
          <a:p>
            <a:pPr indent="-171450" lvl="0" marL="171450" marR="0" rtl="0" algn="l">
              <a:spcBef>
                <a:spcPts val="0"/>
              </a:spcBef>
              <a:spcAft>
                <a:spcPts val="0"/>
              </a:spcAft>
              <a:buClr>
                <a:schemeClr val="dk2"/>
              </a:buClr>
              <a:buSzPts val="1200"/>
              <a:buFont typeface="Courier New"/>
              <a:buChar char="o"/>
            </a:pPr>
            <a:r>
              <a:rPr b="1" lang="en-US" sz="1200">
                <a:solidFill>
                  <a:schemeClr val="dk2"/>
                </a:solidFill>
                <a:latin typeface="Arial"/>
                <a:ea typeface="Arial"/>
                <a:cs typeface="Arial"/>
                <a:sym typeface="Arial"/>
              </a:rPr>
              <a:t>Shifting mindsets</a:t>
            </a:r>
            <a:r>
              <a:rPr lang="en-US" sz="1200">
                <a:solidFill>
                  <a:schemeClr val="dk2"/>
                </a:solidFill>
                <a:latin typeface="Arial"/>
                <a:ea typeface="Arial"/>
                <a:cs typeface="Arial"/>
                <a:sym typeface="Arial"/>
              </a:rPr>
              <a:t>: All OY embrace their identities, and those proximate to OY or positioned to shape their livelihood outcomes value the unique assets and contribution potential that OY bring</a:t>
            </a:r>
            <a:endParaRPr/>
          </a:p>
          <a:p>
            <a:pPr indent="-171450" lvl="0" marL="171450" marR="0" rtl="0" algn="l">
              <a:spcBef>
                <a:spcPts val="600"/>
              </a:spcBef>
              <a:spcAft>
                <a:spcPts val="0"/>
              </a:spcAft>
              <a:buClr>
                <a:schemeClr val="dk2"/>
              </a:buClr>
              <a:buSzPts val="1200"/>
              <a:buFont typeface="Courier New"/>
              <a:buChar char="o"/>
            </a:pPr>
            <a:r>
              <a:rPr b="1" lang="en-US" sz="1200">
                <a:solidFill>
                  <a:schemeClr val="dk2"/>
                </a:solidFill>
                <a:latin typeface="Arial"/>
                <a:ea typeface="Arial"/>
                <a:cs typeface="Arial"/>
                <a:sym typeface="Arial"/>
              </a:rPr>
              <a:t>Transforming practices</a:t>
            </a:r>
            <a:r>
              <a:rPr lang="en-US" sz="1200">
                <a:solidFill>
                  <a:schemeClr val="dk2"/>
                </a:solidFill>
                <a:latin typeface="Arial"/>
                <a:ea typeface="Arial"/>
                <a:cs typeface="Arial"/>
                <a:sym typeface="Arial"/>
              </a:rPr>
              <a:t>: The way in which practices across livelihood pathways are conducted is informed by and most responsive to the needs of OY with least access to opportunity</a:t>
            </a:r>
            <a:endParaRPr/>
          </a:p>
          <a:p>
            <a:pPr indent="-171450" lvl="0" marL="171450" marR="0" rtl="0" algn="l">
              <a:spcBef>
                <a:spcPts val="600"/>
              </a:spcBef>
              <a:spcAft>
                <a:spcPts val="0"/>
              </a:spcAft>
              <a:buClr>
                <a:schemeClr val="dk2"/>
              </a:buClr>
              <a:buSzPts val="1200"/>
              <a:buFont typeface="Courier New"/>
              <a:buChar char="o"/>
            </a:pPr>
            <a:r>
              <a:rPr b="1" lang="en-US" sz="1200">
                <a:solidFill>
                  <a:schemeClr val="dk2"/>
                </a:solidFill>
                <a:latin typeface="Arial"/>
                <a:ea typeface="Arial"/>
                <a:cs typeface="Arial"/>
                <a:sym typeface="Arial"/>
              </a:rPr>
              <a:t>Influencing policy change</a:t>
            </a:r>
            <a:r>
              <a:rPr lang="en-US" sz="1200">
                <a:solidFill>
                  <a:schemeClr val="dk2"/>
                </a:solidFill>
                <a:latin typeface="Arial"/>
                <a:ea typeface="Arial"/>
                <a:cs typeface="Arial"/>
                <a:sym typeface="Arial"/>
              </a:rPr>
              <a:t>: Key decision-makers have shifted policies in ways that increasingly allocate financial resources towards livelihood opportunities for OY with least access to opportunity</a:t>
            </a:r>
            <a:endParaRPr/>
          </a:p>
          <a:p>
            <a:pPr indent="-95250" lvl="0" marL="171450" marR="0" rtl="0" algn="l">
              <a:spcBef>
                <a:spcPts val="600"/>
              </a:spcBef>
              <a:spcAft>
                <a:spcPts val="0"/>
              </a:spcAft>
              <a:buClr>
                <a:schemeClr val="dk1"/>
              </a:buClr>
              <a:buSzPts val="1200"/>
              <a:buFont typeface="Courier New"/>
              <a:buNone/>
            </a:pPr>
            <a:r>
              <a:t/>
            </a:r>
            <a:endParaRPr sz="1200">
              <a:solidFill>
                <a:schemeClr val="dk2"/>
              </a:solidFill>
              <a:latin typeface="Arial"/>
              <a:ea typeface="Arial"/>
              <a:cs typeface="Arial"/>
              <a:sym typeface="Arial"/>
            </a:endParaRPr>
          </a:p>
        </p:txBody>
      </p:sp>
      <p:sp>
        <p:nvSpPr>
          <p:cNvPr id="725" name="Google Shape;725;p17"/>
          <p:cNvSpPr/>
          <p:nvPr/>
        </p:nvSpPr>
        <p:spPr>
          <a:xfrm>
            <a:off x="6526265" y="1952587"/>
            <a:ext cx="4636303" cy="514348"/>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i="1" lang="en-US" sz="1200">
                <a:solidFill>
                  <a:schemeClr val="dk2"/>
                </a:solidFill>
                <a:latin typeface="Arial"/>
                <a:ea typeface="Arial"/>
                <a:cs typeface="Arial"/>
                <a:sym typeface="Arial"/>
              </a:rPr>
              <a:t>Number of workshops held with target OY population and those proximate to them to surface barriers to opportunity</a:t>
            </a:r>
            <a:endParaRPr/>
          </a:p>
        </p:txBody>
      </p:sp>
      <p:sp>
        <p:nvSpPr>
          <p:cNvPr id="726" name="Google Shape;726;p17"/>
          <p:cNvSpPr/>
          <p:nvPr/>
        </p:nvSpPr>
        <p:spPr>
          <a:xfrm>
            <a:off x="6526265" y="2613329"/>
            <a:ext cx="4636303" cy="514348"/>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i="1" lang="en-US" sz="1200">
                <a:solidFill>
                  <a:schemeClr val="dk2"/>
                </a:solidFill>
                <a:latin typeface="Arial"/>
                <a:ea typeface="Arial"/>
                <a:cs typeface="Arial"/>
                <a:sym typeface="Arial"/>
              </a:rPr>
              <a:t>Number of training and/or counselling sessions held to support and prepare target OY in discussing these issues</a:t>
            </a:r>
            <a:endParaRPr/>
          </a:p>
        </p:txBody>
      </p:sp>
      <p:sp>
        <p:nvSpPr>
          <p:cNvPr id="727" name="Google Shape;727;p17"/>
          <p:cNvSpPr/>
          <p:nvPr/>
        </p:nvSpPr>
        <p:spPr>
          <a:xfrm>
            <a:off x="6526265" y="3232901"/>
            <a:ext cx="4636303" cy="514348"/>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i="1" lang="en-US" sz="1200">
                <a:solidFill>
                  <a:schemeClr val="dk2"/>
                </a:solidFill>
                <a:latin typeface="Arial"/>
                <a:ea typeface="Arial"/>
                <a:cs typeface="Arial"/>
                <a:sym typeface="Arial"/>
              </a:rPr>
              <a:t>Number of local employers engaged that have opened up specific opportunities for target OY population</a:t>
            </a:r>
            <a:endParaRPr/>
          </a:p>
        </p:txBody>
      </p:sp>
      <p:sp>
        <p:nvSpPr>
          <p:cNvPr id="728" name="Google Shape;728;p17"/>
          <p:cNvSpPr/>
          <p:nvPr/>
        </p:nvSpPr>
        <p:spPr>
          <a:xfrm>
            <a:off x="6526265" y="4050153"/>
            <a:ext cx="4636303" cy="514348"/>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i="1" lang="en-US" sz="1200">
                <a:solidFill>
                  <a:schemeClr val="dk2"/>
                </a:solidFill>
                <a:latin typeface="Arial"/>
                <a:ea typeface="Arial"/>
                <a:cs typeface="Arial"/>
                <a:sym typeface="Arial"/>
              </a:rPr>
              <a:t>Percentage of target OY that attended workshops and are more able to recognize their unique assets and potential</a:t>
            </a:r>
            <a:endParaRPr/>
          </a:p>
        </p:txBody>
      </p:sp>
      <p:sp>
        <p:nvSpPr>
          <p:cNvPr id="729" name="Google Shape;729;p17"/>
          <p:cNvSpPr/>
          <p:nvPr/>
        </p:nvSpPr>
        <p:spPr>
          <a:xfrm>
            <a:off x="6526265" y="4708045"/>
            <a:ext cx="4636303" cy="514348"/>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i="1" lang="en-US" sz="1200">
                <a:solidFill>
                  <a:schemeClr val="dk2"/>
                </a:solidFill>
                <a:latin typeface="Arial"/>
                <a:ea typeface="Arial"/>
                <a:cs typeface="Arial"/>
                <a:sym typeface="Arial"/>
              </a:rPr>
              <a:t>Percentage of employers that understand and respond to the business case for employing target OY population</a:t>
            </a:r>
            <a:endParaRPr/>
          </a:p>
        </p:txBody>
      </p:sp>
      <p:sp>
        <p:nvSpPr>
          <p:cNvPr id="730" name="Google Shape;730;p17"/>
          <p:cNvSpPr/>
          <p:nvPr/>
        </p:nvSpPr>
        <p:spPr>
          <a:xfrm>
            <a:off x="6526265" y="5386822"/>
            <a:ext cx="4636303" cy="514348"/>
          </a:xfrm>
          <a:prstGeom prst="rect">
            <a:avLst/>
          </a:prstGeom>
          <a:no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i="1" lang="en-US" sz="1200">
                <a:solidFill>
                  <a:schemeClr val="dk2"/>
                </a:solidFill>
                <a:latin typeface="Arial"/>
                <a:ea typeface="Arial"/>
                <a:cs typeface="Arial"/>
                <a:sym typeface="Arial"/>
              </a:rPr>
              <a:t>Percentage of target OY that feel equipped with the tools, networks and connections to influence local policy change</a:t>
            </a:r>
            <a:endParaRPr/>
          </a:p>
        </p:txBody>
      </p:sp>
      <p:sp>
        <p:nvSpPr>
          <p:cNvPr id="731" name="Google Shape;731;p17"/>
          <p:cNvSpPr/>
          <p:nvPr/>
        </p:nvSpPr>
        <p:spPr>
          <a:xfrm>
            <a:off x="279294" y="95917"/>
            <a:ext cx="675861" cy="675861"/>
          </a:xfrm>
          <a:prstGeom prst="ellipse">
            <a:avLst/>
          </a:prstGeom>
          <a:solidFill>
            <a:srgbClr val="03477B"/>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cono&#10;&#10;Descripción generada automáticamente" id="732" name="Google Shape;732;p17"/>
          <p:cNvPicPr preferRelativeResize="0"/>
          <p:nvPr/>
        </p:nvPicPr>
        <p:blipFill rotWithShape="1">
          <a:blip r:embed="rId3">
            <a:alphaModFix/>
          </a:blip>
          <a:srcRect b="0" l="0" r="0" t="0"/>
          <a:stretch/>
        </p:blipFill>
        <p:spPr>
          <a:xfrm>
            <a:off x="425652" y="236985"/>
            <a:ext cx="386361" cy="386361"/>
          </a:xfrm>
          <a:prstGeom prst="rect">
            <a:avLst/>
          </a:prstGeom>
          <a:noFill/>
          <a:ln>
            <a:noFill/>
          </a:ln>
        </p:spPr>
      </p:pic>
      <p:sp>
        <p:nvSpPr>
          <p:cNvPr id="733" name="Google Shape;733;p17"/>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cxnSp>
        <p:nvCxnSpPr>
          <p:cNvPr id="734" name="Google Shape;734;p17"/>
          <p:cNvCxnSpPr/>
          <p:nvPr/>
        </p:nvCxnSpPr>
        <p:spPr>
          <a:xfrm>
            <a:off x="1007274" y="3961694"/>
            <a:ext cx="10144212" cy="0"/>
          </a:xfrm>
          <a:prstGeom prst="straightConnector1">
            <a:avLst/>
          </a:prstGeom>
          <a:noFill/>
          <a:ln cap="flat" cmpd="sng" w="9525">
            <a:solidFill>
              <a:schemeClr val="accent1"/>
            </a:solidFill>
            <a:prstDash val="solid"/>
            <a:miter lim="800000"/>
            <a:headEnd len="sm" w="sm" type="none"/>
            <a:tailEnd len="sm" w="sm" type="none"/>
          </a:ln>
        </p:spPr>
      </p:cxnSp>
      <p:grpSp>
        <p:nvGrpSpPr>
          <p:cNvPr id="735" name="Google Shape;735;p17"/>
          <p:cNvGrpSpPr/>
          <p:nvPr/>
        </p:nvGrpSpPr>
        <p:grpSpPr>
          <a:xfrm>
            <a:off x="1493666" y="2556191"/>
            <a:ext cx="9657820" cy="2700001"/>
            <a:chOff x="6562841" y="2556191"/>
            <a:chExt cx="4462175" cy="2700001"/>
          </a:xfrm>
        </p:grpSpPr>
        <p:cxnSp>
          <p:nvCxnSpPr>
            <p:cNvPr id="736" name="Google Shape;736;p17"/>
            <p:cNvCxnSpPr/>
            <p:nvPr/>
          </p:nvCxnSpPr>
          <p:spPr>
            <a:xfrm>
              <a:off x="6562841" y="3176445"/>
              <a:ext cx="4443887" cy="0"/>
            </a:xfrm>
            <a:prstGeom prst="straightConnector1">
              <a:avLst/>
            </a:prstGeom>
            <a:noFill/>
            <a:ln cap="flat" cmpd="sng" w="9525">
              <a:solidFill>
                <a:schemeClr val="accent1"/>
              </a:solidFill>
              <a:prstDash val="solid"/>
              <a:miter lim="800000"/>
              <a:headEnd len="sm" w="sm" type="none"/>
              <a:tailEnd len="sm" w="sm" type="none"/>
            </a:ln>
          </p:spPr>
        </p:cxnSp>
        <p:cxnSp>
          <p:nvCxnSpPr>
            <p:cNvPr id="737" name="Google Shape;737;p17"/>
            <p:cNvCxnSpPr/>
            <p:nvPr/>
          </p:nvCxnSpPr>
          <p:spPr>
            <a:xfrm>
              <a:off x="6575033" y="4598300"/>
              <a:ext cx="4443887" cy="0"/>
            </a:xfrm>
            <a:prstGeom prst="straightConnector1">
              <a:avLst/>
            </a:prstGeom>
            <a:noFill/>
            <a:ln cap="flat" cmpd="sng" w="9525">
              <a:solidFill>
                <a:schemeClr val="accent1"/>
              </a:solidFill>
              <a:prstDash val="solid"/>
              <a:miter lim="800000"/>
              <a:headEnd len="sm" w="sm" type="none"/>
              <a:tailEnd len="sm" w="sm" type="none"/>
            </a:ln>
          </p:spPr>
        </p:cxnSp>
        <p:cxnSp>
          <p:nvCxnSpPr>
            <p:cNvPr id="738" name="Google Shape;738;p17"/>
            <p:cNvCxnSpPr/>
            <p:nvPr/>
          </p:nvCxnSpPr>
          <p:spPr>
            <a:xfrm>
              <a:off x="6575033" y="5256192"/>
              <a:ext cx="4443887" cy="0"/>
            </a:xfrm>
            <a:prstGeom prst="straightConnector1">
              <a:avLst/>
            </a:prstGeom>
            <a:noFill/>
            <a:ln cap="flat" cmpd="sng" w="9525">
              <a:solidFill>
                <a:schemeClr val="accent1"/>
              </a:solidFill>
              <a:prstDash val="solid"/>
              <a:miter lim="800000"/>
              <a:headEnd len="sm" w="sm" type="none"/>
              <a:tailEnd len="sm" w="sm" type="none"/>
            </a:ln>
          </p:spPr>
        </p:cxnSp>
        <p:cxnSp>
          <p:nvCxnSpPr>
            <p:cNvPr id="739" name="Google Shape;739;p17"/>
            <p:cNvCxnSpPr/>
            <p:nvPr/>
          </p:nvCxnSpPr>
          <p:spPr>
            <a:xfrm>
              <a:off x="6581129" y="2556191"/>
              <a:ext cx="4443887" cy="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sp>
        <p:nvSpPr>
          <p:cNvPr id="745" name="Google Shape;745;p18"/>
          <p:cNvSpPr/>
          <p:nvPr/>
        </p:nvSpPr>
        <p:spPr>
          <a:xfrm>
            <a:off x="-1" y="0"/>
            <a:ext cx="12192001" cy="6858000"/>
          </a:xfrm>
          <a:prstGeom prst="rect">
            <a:avLst/>
          </a:prstGeom>
          <a:gradFill>
            <a:gsLst>
              <a:gs pos="0">
                <a:srgbClr val="00A0CC">
                  <a:alpha val="90196"/>
                </a:srgbClr>
              </a:gs>
              <a:gs pos="99000">
                <a:srgbClr val="03477B">
                  <a:alpha val="95686"/>
                </a:srgbClr>
              </a:gs>
              <a:gs pos="100000">
                <a:srgbClr val="03477B">
                  <a:alpha val="95686"/>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6" name="Google Shape;746;p18"/>
          <p:cNvSpPr/>
          <p:nvPr/>
        </p:nvSpPr>
        <p:spPr>
          <a:xfrm rot="10800000">
            <a:off x="6928" y="0"/>
            <a:ext cx="12192001" cy="6858000"/>
          </a:xfrm>
          <a:prstGeom prst="rect">
            <a:avLst/>
          </a:prstGeom>
          <a:gradFill>
            <a:gsLst>
              <a:gs pos="0">
                <a:srgbClr val="00A0CC">
                  <a:alpha val="0"/>
                </a:srgbClr>
              </a:gs>
              <a:gs pos="96000">
                <a:srgbClr val="03477B">
                  <a:alpha val="41960"/>
                </a:srgbClr>
              </a:gs>
              <a:gs pos="100000">
                <a:srgbClr val="03477B">
                  <a:alpha val="4196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18"/>
          <p:cNvSpPr txBox="1"/>
          <p:nvPr>
            <p:ph type="title"/>
          </p:nvPr>
        </p:nvSpPr>
        <p:spPr>
          <a:xfrm>
            <a:off x="3636579" y="3139467"/>
            <a:ext cx="4582510" cy="122970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Arial"/>
              <a:buNone/>
            </a:pPr>
            <a:r>
              <a:rPr b="0" lang="en-US">
                <a:solidFill>
                  <a:schemeClr val="lt1"/>
                </a:solidFill>
                <a:latin typeface="Arial"/>
                <a:ea typeface="Arial"/>
                <a:cs typeface="Arial"/>
                <a:sym typeface="Arial"/>
              </a:rPr>
              <a:t>Taking the framework </a:t>
            </a:r>
            <a:r>
              <a:rPr lang="en-US">
                <a:solidFill>
                  <a:srgbClr val="84E3FF"/>
                </a:solidFill>
                <a:latin typeface="Arial"/>
                <a:ea typeface="Arial"/>
                <a:cs typeface="Arial"/>
                <a:sym typeface="Arial"/>
              </a:rPr>
              <a:t>forward</a:t>
            </a:r>
            <a:endParaRPr/>
          </a:p>
        </p:txBody>
      </p:sp>
      <p:pic>
        <p:nvPicPr>
          <p:cNvPr id="748" name="Google Shape;748;p18"/>
          <p:cNvPicPr preferRelativeResize="0"/>
          <p:nvPr/>
        </p:nvPicPr>
        <p:blipFill rotWithShape="1">
          <a:blip r:embed="rId3">
            <a:alphaModFix/>
          </a:blip>
          <a:srcRect b="0" l="0" r="0" t="0"/>
          <a:stretch/>
        </p:blipFill>
        <p:spPr>
          <a:xfrm>
            <a:off x="10756258" y="177557"/>
            <a:ext cx="1210325" cy="439145"/>
          </a:xfrm>
          <a:prstGeom prst="rect">
            <a:avLst/>
          </a:prstGeom>
          <a:noFill/>
          <a:ln>
            <a:noFill/>
          </a:ln>
        </p:spPr>
      </p:pic>
      <p:sp>
        <p:nvSpPr>
          <p:cNvPr id="749" name="Google Shape;749;p18"/>
          <p:cNvSpPr txBox="1"/>
          <p:nvPr/>
        </p:nvSpPr>
        <p:spPr>
          <a:xfrm>
            <a:off x="225417" y="247428"/>
            <a:ext cx="3705225" cy="369274"/>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12C4D"/>
              </a:buClr>
              <a:buSzPts val="1800"/>
              <a:buFont typeface="Arial"/>
              <a:buNone/>
            </a:pPr>
            <a:r>
              <a:rPr b="1" i="0" lang="en-US" sz="1800">
                <a:solidFill>
                  <a:srgbClr val="012C4D"/>
                </a:solidFill>
                <a:latin typeface="Arial"/>
                <a:ea typeface="Arial"/>
                <a:cs typeface="Arial"/>
                <a:sym typeface="Arial"/>
              </a:rPr>
              <a:t>CHAPTER 03</a:t>
            </a:r>
            <a:endParaRPr b="1" i="0" sz="1800">
              <a:solidFill>
                <a:srgbClr val="012C4D"/>
              </a:solidFill>
              <a:latin typeface="Arial"/>
              <a:ea typeface="Arial"/>
              <a:cs typeface="Arial"/>
              <a:sym typeface="Arial"/>
            </a:endParaRPr>
          </a:p>
        </p:txBody>
      </p:sp>
      <p:cxnSp>
        <p:nvCxnSpPr>
          <p:cNvPr id="750" name="Google Shape;750;p18"/>
          <p:cNvCxnSpPr/>
          <p:nvPr/>
        </p:nvCxnSpPr>
        <p:spPr>
          <a:xfrm>
            <a:off x="-38449" y="772721"/>
            <a:ext cx="12237378" cy="0"/>
          </a:xfrm>
          <a:prstGeom prst="straightConnector1">
            <a:avLst/>
          </a:prstGeom>
          <a:noFill/>
          <a:ln cap="flat" cmpd="sng" w="15875">
            <a:solidFill>
              <a:srgbClr val="012C4D"/>
            </a:solidFill>
            <a:prstDash val="solid"/>
            <a:miter lim="800000"/>
            <a:headEnd len="sm" w="sm" type="none"/>
            <a:tailEnd len="sm" w="sm" type="none"/>
          </a:ln>
        </p:spPr>
      </p:cxnSp>
      <p:sp>
        <p:nvSpPr>
          <p:cNvPr id="751" name="Google Shape;751;p18"/>
          <p:cNvSpPr txBox="1"/>
          <p:nvPr/>
        </p:nvSpPr>
        <p:spPr>
          <a:xfrm>
            <a:off x="11496663" y="6366644"/>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752" name="Google Shape;752;p18"/>
          <p:cNvSpPr txBox="1"/>
          <p:nvPr/>
        </p:nvSpPr>
        <p:spPr>
          <a:xfrm>
            <a:off x="4075222" y="2788087"/>
            <a:ext cx="3705225" cy="36927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lt1"/>
              </a:buClr>
              <a:buSzPts val="1400"/>
              <a:buFont typeface="Arial"/>
              <a:buNone/>
            </a:pPr>
            <a:r>
              <a:rPr b="1" i="0" lang="en-US" sz="1400">
                <a:solidFill>
                  <a:schemeClr val="lt1"/>
                </a:solidFill>
                <a:latin typeface="Arial"/>
                <a:ea typeface="Arial"/>
                <a:cs typeface="Arial"/>
                <a:sym typeface="Arial"/>
              </a:rPr>
              <a:t>WHAT’S NEXT</a:t>
            </a:r>
            <a:endParaRPr b="1" i="0" sz="14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pic>
        <p:nvPicPr>
          <p:cNvPr descr="Icono&#10;&#10;Descripción generada automáticamente con confianza baja" id="758" name="Google Shape;758;p19"/>
          <p:cNvPicPr preferRelativeResize="0"/>
          <p:nvPr/>
        </p:nvPicPr>
        <p:blipFill rotWithShape="1">
          <a:blip r:embed="rId3">
            <a:alphaModFix/>
          </a:blip>
          <a:srcRect b="0" l="0" r="0" t="0"/>
          <a:stretch/>
        </p:blipFill>
        <p:spPr>
          <a:xfrm>
            <a:off x="-14776" y="1104008"/>
            <a:ext cx="11863449" cy="3739870"/>
          </a:xfrm>
          <a:prstGeom prst="rect">
            <a:avLst/>
          </a:prstGeom>
          <a:noFill/>
          <a:ln>
            <a:noFill/>
          </a:ln>
        </p:spPr>
      </p:pic>
      <p:sp>
        <p:nvSpPr>
          <p:cNvPr id="759" name="Google Shape;759;p19"/>
          <p:cNvSpPr/>
          <p:nvPr/>
        </p:nvSpPr>
        <p:spPr>
          <a:xfrm rot="10800000">
            <a:off x="3431729" y="924887"/>
            <a:ext cx="2498904" cy="3678859"/>
          </a:xfrm>
          <a:prstGeom prst="round2SameRect">
            <a:avLst>
              <a:gd fmla="val 16667" name="adj1"/>
              <a:gd fmla="val 0" name="adj2"/>
            </a:avLst>
          </a:prstGeom>
          <a:solidFill>
            <a:srgbClr val="AED3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0" name="Google Shape;760;p19"/>
          <p:cNvSpPr/>
          <p:nvPr/>
        </p:nvSpPr>
        <p:spPr>
          <a:xfrm>
            <a:off x="6246153" y="2911123"/>
            <a:ext cx="2498904" cy="3946877"/>
          </a:xfrm>
          <a:prstGeom prst="round2SameRect">
            <a:avLst>
              <a:gd fmla="val 16667" name="adj1"/>
              <a:gd fmla="val 0" name="adj2"/>
            </a:avLst>
          </a:prstGeom>
          <a:solidFill>
            <a:srgbClr val="DDE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1" name="Google Shape;761;p19"/>
          <p:cNvSpPr/>
          <p:nvPr/>
        </p:nvSpPr>
        <p:spPr>
          <a:xfrm rot="10800000">
            <a:off x="9066707" y="932242"/>
            <a:ext cx="2498904" cy="3678859"/>
          </a:xfrm>
          <a:prstGeom prst="round2SameRect">
            <a:avLst>
              <a:gd fmla="val 16667" name="adj1"/>
              <a:gd fmla="val 0" name="adj2"/>
            </a:avLst>
          </a:prstGeom>
          <a:solidFill>
            <a:srgbClr val="EDF1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2" name="Google Shape;762;p19"/>
          <p:cNvSpPr/>
          <p:nvPr/>
        </p:nvSpPr>
        <p:spPr>
          <a:xfrm rot="10800000">
            <a:off x="4335843" y="4943889"/>
            <a:ext cx="651971" cy="703472"/>
          </a:xfrm>
          <a:prstGeom prst="round2SameRect">
            <a:avLst>
              <a:gd fmla="val 16667" name="adj1"/>
              <a:gd fmla="val 0" name="adj2"/>
            </a:avLst>
          </a:prstGeom>
          <a:solidFill>
            <a:srgbClr val="6FB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63" name="Google Shape;763;p19"/>
          <p:cNvSpPr/>
          <p:nvPr/>
        </p:nvSpPr>
        <p:spPr>
          <a:xfrm>
            <a:off x="4265513" y="4289488"/>
            <a:ext cx="811533" cy="811533"/>
          </a:xfrm>
          <a:prstGeom prst="ellipse">
            <a:avLst/>
          </a:prstGeom>
          <a:solidFill>
            <a:srgbClr val="6FBDDC"/>
          </a:solidFill>
          <a:ln cap="flat" cmpd="sng" w="25400">
            <a:solidFill>
              <a:srgbClr val="0347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19"/>
          <p:cNvSpPr/>
          <p:nvPr/>
        </p:nvSpPr>
        <p:spPr>
          <a:xfrm>
            <a:off x="1560337" y="1778018"/>
            <a:ext cx="651971" cy="703472"/>
          </a:xfrm>
          <a:prstGeom prst="round2SameRect">
            <a:avLst>
              <a:gd fmla="val 16667" name="adj1"/>
              <a:gd fmla="val 0" name="adj2"/>
            </a:avLst>
          </a:prstGeom>
          <a:solidFill>
            <a:srgbClr val="749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65" name="Google Shape;765;p19"/>
          <p:cNvSpPr/>
          <p:nvPr/>
        </p:nvSpPr>
        <p:spPr>
          <a:xfrm>
            <a:off x="7175751" y="1900558"/>
            <a:ext cx="651971" cy="703472"/>
          </a:xfrm>
          <a:prstGeom prst="round2SameRect">
            <a:avLst>
              <a:gd fmla="val 16667" name="adj1"/>
              <a:gd fmla="val 0" name="adj2"/>
            </a:avLst>
          </a:prstGeom>
          <a:solidFill>
            <a:srgbClr val="ABCB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766" name="Google Shape;766;p19"/>
          <p:cNvSpPr/>
          <p:nvPr/>
        </p:nvSpPr>
        <p:spPr>
          <a:xfrm rot="10800000">
            <a:off x="10016390" y="4953550"/>
            <a:ext cx="651971" cy="703472"/>
          </a:xfrm>
          <a:prstGeom prst="round2SameRect">
            <a:avLst>
              <a:gd fmla="val 16667" name="adj1"/>
              <a:gd fmla="val 0" name="adj2"/>
            </a:avLst>
          </a:prstGeom>
          <a:solidFill>
            <a:srgbClr val="C5D1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7" name="Google Shape;767;p19"/>
          <p:cNvSpPr/>
          <p:nvPr/>
        </p:nvSpPr>
        <p:spPr>
          <a:xfrm>
            <a:off x="625251" y="2867068"/>
            <a:ext cx="2498904" cy="3990932"/>
          </a:xfrm>
          <a:prstGeom prst="round2SameRect">
            <a:avLst>
              <a:gd fmla="val 16667" name="adj1"/>
              <a:gd fmla="val 0" name="adj2"/>
            </a:avLst>
          </a:prstGeom>
          <a:solidFill>
            <a:srgbClr val="03477B">
              <a:alpha val="3215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8" name="Google Shape;768;p19"/>
          <p:cNvSpPr/>
          <p:nvPr/>
        </p:nvSpPr>
        <p:spPr>
          <a:xfrm>
            <a:off x="-15670" y="-28067"/>
            <a:ext cx="12223340" cy="966351"/>
          </a:xfrm>
          <a:prstGeom prst="rect">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9" name="Google Shape;769;p19"/>
          <p:cNvSpPr txBox="1"/>
          <p:nvPr/>
        </p:nvSpPr>
        <p:spPr>
          <a:xfrm>
            <a:off x="119413" y="248861"/>
            <a:ext cx="2044560" cy="6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Arial"/>
              <a:buNone/>
            </a:pPr>
            <a:r>
              <a:rPr b="0" i="0" lang="en-US" sz="1800">
                <a:solidFill>
                  <a:schemeClr val="accent1"/>
                </a:solidFill>
                <a:latin typeface="Arial"/>
                <a:ea typeface="Arial"/>
                <a:cs typeface="Arial"/>
                <a:sym typeface="Arial"/>
              </a:rPr>
              <a:t>NEXT STEPS</a:t>
            </a:r>
            <a:endParaRPr b="0" i="0" sz="1800">
              <a:solidFill>
                <a:schemeClr val="lt1"/>
              </a:solidFill>
              <a:latin typeface="Arial"/>
              <a:ea typeface="Arial"/>
              <a:cs typeface="Arial"/>
              <a:sym typeface="Arial"/>
            </a:endParaRPr>
          </a:p>
        </p:txBody>
      </p:sp>
      <p:cxnSp>
        <p:nvCxnSpPr>
          <p:cNvPr id="770" name="Google Shape;770;p19"/>
          <p:cNvCxnSpPr/>
          <p:nvPr/>
        </p:nvCxnSpPr>
        <p:spPr>
          <a:xfrm>
            <a:off x="2204544" y="-41463"/>
            <a:ext cx="0" cy="966351"/>
          </a:xfrm>
          <a:prstGeom prst="straightConnector1">
            <a:avLst/>
          </a:prstGeom>
          <a:noFill/>
          <a:ln cap="flat" cmpd="sng" w="12700">
            <a:solidFill>
              <a:schemeClr val="accent1"/>
            </a:solidFill>
            <a:prstDash val="solid"/>
            <a:miter lim="800000"/>
            <a:headEnd len="sm" w="sm" type="none"/>
            <a:tailEnd len="sm" w="sm" type="none"/>
          </a:ln>
        </p:spPr>
      </p:cxnSp>
      <p:sp>
        <p:nvSpPr>
          <p:cNvPr id="771" name="Google Shape;771;p19"/>
          <p:cNvSpPr txBox="1"/>
          <p:nvPr>
            <p:ph type="title"/>
          </p:nvPr>
        </p:nvSpPr>
        <p:spPr>
          <a:xfrm>
            <a:off x="2511222" y="176028"/>
            <a:ext cx="9259413"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1800"/>
              <a:buFont typeface="Arial"/>
              <a:buNone/>
            </a:pPr>
            <a:r>
              <a:rPr b="0" lang="en-US" sz="1800">
                <a:solidFill>
                  <a:schemeClr val="lt1"/>
                </a:solidFill>
                <a:latin typeface="Arial"/>
                <a:ea typeface="Arial"/>
                <a:cs typeface="Arial"/>
                <a:sym typeface="Arial"/>
              </a:rPr>
              <a:t>GOYN should begin by socializing and refining the framework, </a:t>
            </a:r>
            <a:br>
              <a:rPr b="0" lang="en-US" sz="1800">
                <a:solidFill>
                  <a:schemeClr val="lt1"/>
                </a:solidFill>
                <a:latin typeface="Arial"/>
                <a:ea typeface="Arial"/>
                <a:cs typeface="Arial"/>
                <a:sym typeface="Arial"/>
              </a:rPr>
            </a:br>
            <a:r>
              <a:rPr b="0" lang="en-US" sz="1800">
                <a:solidFill>
                  <a:schemeClr val="lt1"/>
                </a:solidFill>
                <a:latin typeface="Arial"/>
                <a:ea typeface="Arial"/>
                <a:cs typeface="Arial"/>
                <a:sym typeface="Arial"/>
              </a:rPr>
              <a:t>before piloting after the Bogotá convening</a:t>
            </a:r>
            <a:endParaRPr b="0" sz="1800">
              <a:solidFill>
                <a:schemeClr val="lt1"/>
              </a:solidFill>
              <a:latin typeface="Arial"/>
              <a:ea typeface="Arial"/>
              <a:cs typeface="Arial"/>
              <a:sym typeface="Arial"/>
            </a:endParaRPr>
          </a:p>
        </p:txBody>
      </p:sp>
      <p:sp>
        <p:nvSpPr>
          <p:cNvPr id="772" name="Google Shape;772;p19"/>
          <p:cNvSpPr txBox="1"/>
          <p:nvPr/>
        </p:nvSpPr>
        <p:spPr>
          <a:xfrm>
            <a:off x="631105" y="3189843"/>
            <a:ext cx="2396780" cy="37163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3477B"/>
                </a:solidFill>
                <a:latin typeface="Arial"/>
                <a:ea typeface="Arial"/>
                <a:cs typeface="Arial"/>
                <a:sym typeface="Arial"/>
              </a:rPr>
              <a:t>SOCIALIZE AND REFINE </a:t>
            </a:r>
            <a:endParaRPr/>
          </a:p>
          <a:p>
            <a:pPr indent="0" lvl="0" marL="0" marR="0" rtl="0" algn="ctr">
              <a:spcBef>
                <a:spcPts val="0"/>
              </a:spcBef>
              <a:spcAft>
                <a:spcPts val="0"/>
              </a:spcAft>
              <a:buNone/>
            </a:pPr>
            <a:r>
              <a:rPr b="1" i="1" lang="en-US" sz="1200">
                <a:solidFill>
                  <a:srgbClr val="03477B"/>
                </a:solidFill>
                <a:latin typeface="Arial"/>
                <a:ea typeface="Arial"/>
                <a:cs typeface="Arial"/>
                <a:sym typeface="Arial"/>
              </a:rPr>
              <a:t>(next two months)</a:t>
            </a:r>
            <a:endParaRPr/>
          </a:p>
          <a:p>
            <a:pPr indent="0" lvl="0" marL="0" marR="0" rtl="0" algn="ctr">
              <a:spcBef>
                <a:spcPts val="0"/>
              </a:spcBef>
              <a:spcAft>
                <a:spcPts val="0"/>
              </a:spcAft>
              <a:buNone/>
            </a:pPr>
            <a:r>
              <a:t/>
            </a:r>
            <a:endParaRPr b="1" sz="1200">
              <a:solidFill>
                <a:srgbClr val="03477B"/>
              </a:solidFill>
              <a:latin typeface="Arial"/>
              <a:ea typeface="Arial"/>
              <a:cs typeface="Arial"/>
              <a:sym typeface="Arial"/>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INTERVIEW </a:t>
            </a:r>
            <a:r>
              <a:rPr lang="en-US" sz="1100">
                <a:solidFill>
                  <a:schemeClr val="dk2"/>
                </a:solidFill>
                <a:latin typeface="Arial"/>
                <a:ea typeface="Arial"/>
                <a:cs typeface="Arial"/>
                <a:sym typeface="Arial"/>
              </a:rPr>
              <a:t>anchor partners to gather feedback and test how the framework can be applied and adapted to their contexts</a:t>
            </a:r>
            <a:r>
              <a:rPr b="1" lang="en-US" sz="1100">
                <a:solidFill>
                  <a:schemeClr val="dk2"/>
                </a:solidFill>
                <a:latin typeface="Arial"/>
                <a:ea typeface="Arial"/>
                <a:cs typeface="Arial"/>
                <a:sym typeface="Arial"/>
              </a:rPr>
              <a:t> </a:t>
            </a:r>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WORK </a:t>
            </a:r>
            <a:r>
              <a:rPr lang="en-US" sz="1100">
                <a:solidFill>
                  <a:schemeClr val="dk2"/>
                </a:solidFill>
                <a:latin typeface="Arial"/>
                <a:ea typeface="Arial"/>
                <a:cs typeface="Arial"/>
                <a:sym typeface="Arial"/>
              </a:rPr>
              <a:t>with SJAG to iterate on the framework language / contents</a:t>
            </a:r>
            <a:endParaRPr sz="1100">
              <a:solidFill>
                <a:schemeClr val="dk2"/>
              </a:solidFill>
              <a:latin typeface="Arial"/>
              <a:ea typeface="Arial"/>
              <a:cs typeface="Arial"/>
              <a:sym typeface="Arial"/>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PLAN </a:t>
            </a:r>
            <a:r>
              <a:rPr lang="en-US" sz="1100">
                <a:solidFill>
                  <a:schemeClr val="dk2"/>
                </a:solidFill>
                <a:latin typeface="Arial"/>
                <a:ea typeface="Arial"/>
                <a:cs typeface="Arial"/>
                <a:sym typeface="Arial"/>
              </a:rPr>
              <a:t>socialization approach, developing key messages to build support among different audiences (global partners, anchor partners, young people) and potentially appointing internal champions (e.g., YAG or SJAG members) to support efforts</a:t>
            </a:r>
            <a:endParaRPr sz="1100">
              <a:solidFill>
                <a:schemeClr val="dk2"/>
              </a:solidFill>
              <a:latin typeface="Arial"/>
              <a:ea typeface="Arial"/>
              <a:cs typeface="Arial"/>
              <a:sym typeface="Arial"/>
            </a:endParaRPr>
          </a:p>
        </p:txBody>
      </p:sp>
      <p:sp>
        <p:nvSpPr>
          <p:cNvPr id="773" name="Google Shape;773;p19"/>
          <p:cNvSpPr txBox="1"/>
          <p:nvPr/>
        </p:nvSpPr>
        <p:spPr>
          <a:xfrm>
            <a:off x="3497253" y="1096212"/>
            <a:ext cx="2195975" cy="28084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3477B"/>
                </a:solidFill>
                <a:latin typeface="Arial"/>
                <a:ea typeface="Arial"/>
                <a:cs typeface="Arial"/>
                <a:sym typeface="Arial"/>
              </a:rPr>
              <a:t>SHARE AT BOGOTÁ CONVENING </a:t>
            </a:r>
            <a:r>
              <a:rPr b="1" i="1" lang="en-US" sz="1200">
                <a:solidFill>
                  <a:srgbClr val="03477B"/>
                </a:solidFill>
                <a:latin typeface="Arial"/>
                <a:ea typeface="Arial"/>
                <a:cs typeface="Arial"/>
                <a:sym typeface="Arial"/>
              </a:rPr>
              <a:t>(end-November)</a:t>
            </a:r>
            <a:endParaRPr/>
          </a:p>
          <a:p>
            <a:pPr indent="0" lvl="0" marL="0" marR="0" rtl="0" algn="ctr">
              <a:spcBef>
                <a:spcPts val="0"/>
              </a:spcBef>
              <a:spcAft>
                <a:spcPts val="0"/>
              </a:spcAft>
              <a:buNone/>
            </a:pPr>
            <a:r>
              <a:t/>
            </a:r>
            <a:endParaRPr b="1" sz="1200">
              <a:solidFill>
                <a:schemeClr val="dk2"/>
              </a:solidFill>
              <a:latin typeface="Arial"/>
              <a:ea typeface="Arial"/>
              <a:cs typeface="Arial"/>
              <a:sym typeface="Arial"/>
            </a:endParaRPr>
          </a:p>
          <a:p>
            <a:pPr indent="-171450" lvl="0" marL="171450"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SHARE </a:t>
            </a:r>
            <a:r>
              <a:rPr lang="en-US" sz="1100">
                <a:solidFill>
                  <a:schemeClr val="dk2"/>
                </a:solidFill>
                <a:latin typeface="Arial"/>
                <a:ea typeface="Arial"/>
                <a:cs typeface="Arial"/>
                <a:sym typeface="Arial"/>
              </a:rPr>
              <a:t>draft framework with both internal and global audiences, soliciting reactions and feedback</a:t>
            </a:r>
            <a:endParaRPr/>
          </a:p>
          <a:p>
            <a:pPr indent="-171450" lvl="0" marL="171450"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LEARN </a:t>
            </a:r>
            <a:r>
              <a:rPr lang="en-US" sz="1100">
                <a:solidFill>
                  <a:schemeClr val="dk2"/>
                </a:solidFill>
                <a:latin typeface="Arial"/>
                <a:ea typeface="Arial"/>
                <a:cs typeface="Arial"/>
                <a:sym typeface="Arial"/>
              </a:rPr>
              <a:t>how young people and anchor partners would like to further adapt and flesh this out </a:t>
            </a:r>
            <a:endParaRPr b="1" sz="1100">
              <a:solidFill>
                <a:schemeClr val="dk2"/>
              </a:solidFill>
              <a:latin typeface="Arial"/>
              <a:ea typeface="Arial"/>
              <a:cs typeface="Arial"/>
              <a:sym typeface="Arial"/>
            </a:endParaRPr>
          </a:p>
          <a:p>
            <a:pPr indent="-171450" lvl="0" marL="171450"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INCORPORATE </a:t>
            </a:r>
            <a:r>
              <a:rPr lang="en-US" sz="1100">
                <a:solidFill>
                  <a:schemeClr val="dk2"/>
                </a:solidFill>
                <a:latin typeface="Arial"/>
                <a:ea typeface="Arial"/>
                <a:cs typeface="Arial"/>
                <a:sym typeface="Arial"/>
              </a:rPr>
              <a:t>learnings and feedback from internal sessions and global partners</a:t>
            </a:r>
            <a:endParaRPr/>
          </a:p>
        </p:txBody>
      </p:sp>
      <p:sp>
        <p:nvSpPr>
          <p:cNvPr id="774" name="Google Shape;774;p19"/>
          <p:cNvSpPr txBox="1"/>
          <p:nvPr/>
        </p:nvSpPr>
        <p:spPr>
          <a:xfrm>
            <a:off x="9076380" y="1050149"/>
            <a:ext cx="2571857" cy="31700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3477B"/>
                </a:solidFill>
                <a:latin typeface="Arial"/>
                <a:ea typeface="Arial"/>
                <a:cs typeface="Arial"/>
                <a:sym typeface="Arial"/>
              </a:rPr>
              <a:t>SCALE AND INTEGRATE </a:t>
            </a:r>
            <a:endParaRPr/>
          </a:p>
          <a:p>
            <a:pPr indent="0" lvl="0" marL="0" marR="0" rtl="0" algn="ctr">
              <a:spcBef>
                <a:spcPts val="0"/>
              </a:spcBef>
              <a:spcAft>
                <a:spcPts val="0"/>
              </a:spcAft>
              <a:buNone/>
            </a:pPr>
            <a:r>
              <a:rPr b="1" i="1" lang="en-US" sz="1200">
                <a:solidFill>
                  <a:srgbClr val="03477B"/>
                </a:solidFill>
                <a:latin typeface="Arial"/>
                <a:ea typeface="Arial"/>
                <a:cs typeface="Arial"/>
                <a:sym typeface="Arial"/>
              </a:rPr>
              <a:t>(2024 and beyond)</a:t>
            </a:r>
            <a:endParaRPr/>
          </a:p>
          <a:p>
            <a:pPr indent="0" lvl="0" marL="0" marR="0" rtl="0" algn="ctr">
              <a:spcBef>
                <a:spcPts val="0"/>
              </a:spcBef>
              <a:spcAft>
                <a:spcPts val="0"/>
              </a:spcAft>
              <a:buNone/>
            </a:pPr>
            <a:r>
              <a:t/>
            </a:r>
            <a:endParaRPr b="1" sz="1200">
              <a:solidFill>
                <a:schemeClr val="dk2"/>
              </a:solidFill>
              <a:latin typeface="Arial"/>
              <a:ea typeface="Arial"/>
              <a:cs typeface="Arial"/>
              <a:sym typeface="Arial"/>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SCALE </a:t>
            </a:r>
            <a:r>
              <a:rPr lang="en-US" sz="1100">
                <a:solidFill>
                  <a:schemeClr val="dk2"/>
                </a:solidFill>
                <a:latin typeface="Arial"/>
                <a:ea typeface="Arial"/>
                <a:cs typeface="Arial"/>
                <a:sym typeface="Arial"/>
              </a:rPr>
              <a:t>pilot to all GOYN communities and across all components of framework</a:t>
            </a:r>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IDENTIFY </a:t>
            </a:r>
            <a:r>
              <a:rPr lang="en-US" sz="1100">
                <a:solidFill>
                  <a:schemeClr val="dk2"/>
                </a:solidFill>
                <a:latin typeface="Arial"/>
                <a:ea typeface="Arial"/>
                <a:cs typeface="Arial"/>
                <a:sym typeface="Arial"/>
              </a:rPr>
              <a:t>additional global organizations with whom to partner and scale efforts</a:t>
            </a:r>
            <a:endParaRPr b="1" sz="1100">
              <a:solidFill>
                <a:schemeClr val="dk2"/>
              </a:solidFill>
              <a:latin typeface="Arial"/>
              <a:ea typeface="Arial"/>
              <a:cs typeface="Arial"/>
              <a:sym typeface="Arial"/>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INTEGRATE </a:t>
            </a:r>
            <a:r>
              <a:rPr lang="en-US" sz="1100">
                <a:solidFill>
                  <a:schemeClr val="dk2"/>
                </a:solidFill>
                <a:latin typeface="Arial"/>
                <a:ea typeface="Arial"/>
                <a:cs typeface="Arial"/>
                <a:sym typeface="Arial"/>
              </a:rPr>
              <a:t>refined framework with parallel efforts (e.g., global narrative change work, equity leadership program) and broader GOYN strategy</a:t>
            </a:r>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SHARE </a:t>
            </a:r>
            <a:r>
              <a:rPr lang="en-US" sz="1100">
                <a:solidFill>
                  <a:schemeClr val="dk2"/>
                </a:solidFill>
                <a:latin typeface="Arial"/>
                <a:ea typeface="Arial"/>
                <a:cs typeface="Arial"/>
                <a:sym typeface="Arial"/>
              </a:rPr>
              <a:t>evidence and lessons continually with internal and external audiences</a:t>
            </a:r>
            <a:endParaRPr b="1" sz="1200">
              <a:solidFill>
                <a:schemeClr val="dk2"/>
              </a:solidFill>
              <a:latin typeface="Arial"/>
              <a:ea typeface="Arial"/>
              <a:cs typeface="Arial"/>
              <a:sym typeface="Arial"/>
            </a:endParaRPr>
          </a:p>
        </p:txBody>
      </p:sp>
      <p:sp>
        <p:nvSpPr>
          <p:cNvPr id="775" name="Google Shape;775;p19"/>
          <p:cNvSpPr txBox="1"/>
          <p:nvPr/>
        </p:nvSpPr>
        <p:spPr>
          <a:xfrm>
            <a:off x="6258028" y="3431388"/>
            <a:ext cx="2498904" cy="33393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3477B"/>
                </a:solidFill>
                <a:latin typeface="Arial"/>
                <a:ea typeface="Arial"/>
                <a:cs typeface="Arial"/>
                <a:sym typeface="Arial"/>
              </a:rPr>
              <a:t>PILOT, TRACK, LEARN AND </a:t>
            </a:r>
            <a:endParaRPr/>
          </a:p>
          <a:p>
            <a:pPr indent="0" lvl="0" marL="0" marR="0" rtl="0" algn="ctr">
              <a:spcBef>
                <a:spcPts val="0"/>
              </a:spcBef>
              <a:spcAft>
                <a:spcPts val="0"/>
              </a:spcAft>
              <a:buNone/>
            </a:pPr>
            <a:r>
              <a:rPr b="1" lang="en-US" sz="1200">
                <a:solidFill>
                  <a:srgbClr val="03477B"/>
                </a:solidFill>
                <a:latin typeface="Arial"/>
                <a:ea typeface="Arial"/>
                <a:cs typeface="Arial"/>
                <a:sym typeface="Arial"/>
              </a:rPr>
              <a:t>ITERATE </a:t>
            </a:r>
            <a:r>
              <a:rPr b="1" i="1" lang="en-US" sz="1200">
                <a:solidFill>
                  <a:srgbClr val="03477B"/>
                </a:solidFill>
                <a:latin typeface="Arial"/>
                <a:ea typeface="Arial"/>
                <a:cs typeface="Arial"/>
                <a:sym typeface="Arial"/>
              </a:rPr>
              <a:t>(over 2023)</a:t>
            </a:r>
            <a:endParaRPr/>
          </a:p>
          <a:p>
            <a:pPr indent="0" lvl="0" marL="0" marR="0" rtl="0" algn="ctr">
              <a:spcBef>
                <a:spcPts val="0"/>
              </a:spcBef>
              <a:spcAft>
                <a:spcPts val="0"/>
              </a:spcAft>
              <a:buNone/>
            </a:pPr>
            <a:r>
              <a:t/>
            </a:r>
            <a:endParaRPr b="1" sz="1200">
              <a:solidFill>
                <a:srgbClr val="03477B"/>
              </a:solidFill>
              <a:latin typeface="Arial"/>
              <a:ea typeface="Arial"/>
              <a:cs typeface="Arial"/>
              <a:sym typeface="Arial"/>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PILOT </a:t>
            </a:r>
            <a:r>
              <a:rPr lang="en-US" sz="1100">
                <a:solidFill>
                  <a:schemeClr val="dk2"/>
                </a:solidFill>
                <a:latin typeface="Arial"/>
                <a:ea typeface="Arial"/>
                <a:cs typeface="Arial"/>
                <a:sym typeface="Arial"/>
              </a:rPr>
              <a:t>the ‘OY assets and perspectives’ component in at least one community, as well as at least one guiding principle at the GOYN level </a:t>
            </a:r>
            <a:endParaRPr b="1" sz="1100">
              <a:solidFill>
                <a:schemeClr val="dk2"/>
              </a:solidFill>
              <a:latin typeface="Arial"/>
              <a:ea typeface="Arial"/>
              <a:cs typeface="Arial"/>
              <a:sym typeface="Arial"/>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DEVELOP AND TRACK </a:t>
            </a:r>
            <a:r>
              <a:rPr lang="en-US" sz="1100">
                <a:solidFill>
                  <a:schemeClr val="dk2"/>
                </a:solidFill>
                <a:latin typeface="Arial"/>
                <a:ea typeface="Arial"/>
                <a:cs typeface="Arial"/>
                <a:sym typeface="Arial"/>
              </a:rPr>
              <a:t>initial metrics against equity-related outcomes in line with framework</a:t>
            </a:r>
            <a:endParaRPr b="1" sz="1100">
              <a:solidFill>
                <a:schemeClr val="dk2"/>
              </a:solidFill>
              <a:latin typeface="Arial"/>
              <a:ea typeface="Arial"/>
              <a:cs typeface="Arial"/>
              <a:sym typeface="Arial"/>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LEARN </a:t>
            </a:r>
            <a:r>
              <a:rPr lang="en-US" sz="1100">
                <a:solidFill>
                  <a:schemeClr val="dk2"/>
                </a:solidFill>
                <a:latin typeface="Arial"/>
                <a:ea typeface="Arial"/>
                <a:cs typeface="Arial"/>
                <a:sym typeface="Arial"/>
              </a:rPr>
              <a:t>and iterate on framework based on continuous feedback and outcome-tracking </a:t>
            </a:r>
            <a:endParaRPr/>
          </a:p>
          <a:p>
            <a:pPr indent="-285721" lvl="0" marL="285721" marR="0" rtl="0" algn="l">
              <a:spcBef>
                <a:spcPts val="300"/>
              </a:spcBef>
              <a:spcAft>
                <a:spcPts val="0"/>
              </a:spcAft>
              <a:buClr>
                <a:schemeClr val="dk2"/>
              </a:buClr>
              <a:buSzPts val="1100"/>
              <a:buFont typeface="Courier New"/>
              <a:buChar char="o"/>
            </a:pPr>
            <a:r>
              <a:rPr b="1" lang="en-US" sz="1100">
                <a:solidFill>
                  <a:schemeClr val="dk2"/>
                </a:solidFill>
                <a:latin typeface="Arial"/>
                <a:ea typeface="Arial"/>
                <a:cs typeface="Arial"/>
                <a:sym typeface="Arial"/>
              </a:rPr>
              <a:t>SHARE</a:t>
            </a:r>
            <a:r>
              <a:rPr lang="en-US" sz="1100">
                <a:solidFill>
                  <a:schemeClr val="dk2"/>
                </a:solidFill>
                <a:latin typeface="Arial"/>
                <a:ea typeface="Arial"/>
                <a:cs typeface="Arial"/>
                <a:sym typeface="Arial"/>
              </a:rPr>
              <a:t> initial data (disaggregated where possible) and lessons in key internal and external platforms (e.g., website)</a:t>
            </a:r>
            <a:endParaRPr b="1" sz="1200">
              <a:solidFill>
                <a:schemeClr val="dk2"/>
              </a:solidFill>
              <a:latin typeface="Arial"/>
              <a:ea typeface="Arial"/>
              <a:cs typeface="Arial"/>
              <a:sym typeface="Arial"/>
            </a:endParaRPr>
          </a:p>
        </p:txBody>
      </p:sp>
      <p:sp>
        <p:nvSpPr>
          <p:cNvPr id="776" name="Google Shape;776;p19"/>
          <p:cNvSpPr txBox="1"/>
          <p:nvPr/>
        </p:nvSpPr>
        <p:spPr>
          <a:xfrm>
            <a:off x="7175751" y="1955171"/>
            <a:ext cx="12556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03.</a:t>
            </a:r>
            <a:endParaRPr/>
          </a:p>
        </p:txBody>
      </p:sp>
      <p:sp>
        <p:nvSpPr>
          <p:cNvPr id="777" name="Google Shape;777;p19"/>
          <p:cNvSpPr/>
          <p:nvPr/>
        </p:nvSpPr>
        <p:spPr>
          <a:xfrm>
            <a:off x="7092713" y="2457465"/>
            <a:ext cx="811533" cy="811533"/>
          </a:xfrm>
          <a:prstGeom prst="ellipse">
            <a:avLst/>
          </a:prstGeom>
          <a:solidFill>
            <a:srgbClr val="ABCCD4"/>
          </a:solidFill>
          <a:ln cap="flat" cmpd="sng" w="25400">
            <a:solidFill>
              <a:srgbClr val="0347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ohete contorno" id="778" name="Google Shape;778;p19"/>
          <p:cNvPicPr preferRelativeResize="0"/>
          <p:nvPr/>
        </p:nvPicPr>
        <p:blipFill rotWithShape="1">
          <a:blip r:embed="rId4">
            <a:alphaModFix/>
          </a:blip>
          <a:srcRect b="0" l="0" r="0" t="0"/>
          <a:stretch/>
        </p:blipFill>
        <p:spPr>
          <a:xfrm>
            <a:off x="7243071" y="2635192"/>
            <a:ext cx="510815" cy="510815"/>
          </a:xfrm>
          <a:prstGeom prst="rect">
            <a:avLst/>
          </a:prstGeom>
          <a:noFill/>
          <a:ln>
            <a:noFill/>
          </a:ln>
        </p:spPr>
      </p:pic>
      <p:sp>
        <p:nvSpPr>
          <p:cNvPr id="779" name="Google Shape;779;p19"/>
          <p:cNvSpPr txBox="1"/>
          <p:nvPr/>
        </p:nvSpPr>
        <p:spPr>
          <a:xfrm>
            <a:off x="10040515" y="5100001"/>
            <a:ext cx="12556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04.</a:t>
            </a:r>
            <a:endParaRPr/>
          </a:p>
        </p:txBody>
      </p:sp>
      <p:sp>
        <p:nvSpPr>
          <p:cNvPr id="780" name="Google Shape;780;p19"/>
          <p:cNvSpPr txBox="1"/>
          <p:nvPr/>
        </p:nvSpPr>
        <p:spPr>
          <a:xfrm>
            <a:off x="4351420" y="5068479"/>
            <a:ext cx="12556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02.</a:t>
            </a:r>
            <a:r>
              <a:rPr b="1" lang="en-US" sz="2800">
                <a:solidFill>
                  <a:srgbClr val="03477B"/>
                </a:solidFill>
                <a:latin typeface="Arial"/>
                <a:ea typeface="Arial"/>
                <a:cs typeface="Arial"/>
                <a:sym typeface="Arial"/>
              </a:rPr>
              <a:t> </a:t>
            </a:r>
            <a:endParaRPr/>
          </a:p>
        </p:txBody>
      </p:sp>
      <p:sp>
        <p:nvSpPr>
          <p:cNvPr id="781" name="Google Shape;781;p19"/>
          <p:cNvSpPr txBox="1"/>
          <p:nvPr/>
        </p:nvSpPr>
        <p:spPr>
          <a:xfrm>
            <a:off x="1594113" y="1821523"/>
            <a:ext cx="12556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01. </a:t>
            </a:r>
            <a:endParaRPr/>
          </a:p>
        </p:txBody>
      </p:sp>
      <p:pic>
        <p:nvPicPr>
          <p:cNvPr descr="Marca contorno" id="782" name="Google Shape;782;p19"/>
          <p:cNvPicPr preferRelativeResize="0"/>
          <p:nvPr/>
        </p:nvPicPr>
        <p:blipFill rotWithShape="1">
          <a:blip r:embed="rId5">
            <a:alphaModFix/>
          </a:blip>
          <a:srcRect b="0" l="0" r="0" t="0"/>
          <a:stretch/>
        </p:blipFill>
        <p:spPr>
          <a:xfrm>
            <a:off x="4475925" y="4488732"/>
            <a:ext cx="446757" cy="446757"/>
          </a:xfrm>
          <a:prstGeom prst="rect">
            <a:avLst/>
          </a:prstGeom>
          <a:noFill/>
          <a:ln>
            <a:noFill/>
          </a:ln>
        </p:spPr>
      </p:pic>
      <p:sp>
        <p:nvSpPr>
          <p:cNvPr id="783" name="Google Shape;783;p19"/>
          <p:cNvSpPr/>
          <p:nvPr/>
        </p:nvSpPr>
        <p:spPr>
          <a:xfrm>
            <a:off x="9937914" y="4276894"/>
            <a:ext cx="811533" cy="811533"/>
          </a:xfrm>
          <a:prstGeom prst="ellipse">
            <a:avLst/>
          </a:prstGeom>
          <a:solidFill>
            <a:srgbClr val="C4D0CD"/>
          </a:solidFill>
          <a:ln cap="flat" cmpd="sng" w="25400">
            <a:solidFill>
              <a:srgbClr val="0347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ráfico de barras con tendencia alcista contorno" id="784" name="Google Shape;784;p19"/>
          <p:cNvPicPr preferRelativeResize="0"/>
          <p:nvPr/>
        </p:nvPicPr>
        <p:blipFill rotWithShape="1">
          <a:blip r:embed="rId6">
            <a:alphaModFix/>
          </a:blip>
          <a:srcRect b="0" l="0" r="0" t="0"/>
          <a:stretch/>
        </p:blipFill>
        <p:spPr>
          <a:xfrm>
            <a:off x="10079764" y="4411616"/>
            <a:ext cx="525222" cy="525222"/>
          </a:xfrm>
          <a:prstGeom prst="rect">
            <a:avLst/>
          </a:prstGeom>
          <a:noFill/>
          <a:ln>
            <a:noFill/>
          </a:ln>
        </p:spPr>
      </p:pic>
      <p:sp>
        <p:nvSpPr>
          <p:cNvPr id="785" name="Google Shape;785;p19"/>
          <p:cNvSpPr/>
          <p:nvPr/>
        </p:nvSpPr>
        <p:spPr>
          <a:xfrm>
            <a:off x="1467163" y="2315419"/>
            <a:ext cx="811533" cy="811533"/>
          </a:xfrm>
          <a:prstGeom prst="ellipse">
            <a:avLst/>
          </a:prstGeom>
          <a:solidFill>
            <a:srgbClr val="7498C0"/>
          </a:solidFill>
          <a:ln cap="flat" cmpd="sng" w="25400">
            <a:solidFill>
              <a:srgbClr val="0347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hateo contorno" id="786" name="Google Shape;786;p19"/>
          <p:cNvPicPr preferRelativeResize="0"/>
          <p:nvPr/>
        </p:nvPicPr>
        <p:blipFill rotWithShape="1">
          <a:blip r:embed="rId7">
            <a:alphaModFix/>
          </a:blip>
          <a:srcRect b="0" l="0" r="0" t="0"/>
          <a:stretch/>
        </p:blipFill>
        <p:spPr>
          <a:xfrm>
            <a:off x="1607754" y="2482854"/>
            <a:ext cx="530349" cy="530349"/>
          </a:xfrm>
          <a:prstGeom prst="rect">
            <a:avLst/>
          </a:prstGeom>
          <a:noFill/>
          <a:ln>
            <a:noFill/>
          </a:ln>
        </p:spPr>
      </p:pic>
      <p:cxnSp>
        <p:nvCxnSpPr>
          <p:cNvPr id="787" name="Google Shape;787;p19"/>
          <p:cNvCxnSpPr/>
          <p:nvPr/>
        </p:nvCxnSpPr>
        <p:spPr>
          <a:xfrm>
            <a:off x="0" y="934207"/>
            <a:ext cx="12192000" cy="11775"/>
          </a:xfrm>
          <a:prstGeom prst="straightConnector1">
            <a:avLst/>
          </a:prstGeom>
          <a:noFill/>
          <a:ln cap="flat" cmpd="sng" w="22225">
            <a:solidFill>
              <a:schemeClr val="lt1"/>
            </a:solidFill>
            <a:prstDash val="solid"/>
            <a:miter lim="800000"/>
            <a:headEnd len="sm" w="sm" type="none"/>
            <a:tailEnd len="sm" w="sm" type="none"/>
          </a:ln>
        </p:spPr>
      </p:cxnSp>
      <p:sp>
        <p:nvSpPr>
          <p:cNvPr id="788" name="Google Shape;788;p19"/>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2"/>
          <p:cNvPicPr preferRelativeResize="0"/>
          <p:nvPr/>
        </p:nvPicPr>
        <p:blipFill rotWithShape="1">
          <a:blip r:embed="rId3">
            <a:alphaModFix/>
          </a:blip>
          <a:srcRect b="33182" l="-164" r="163" t="50000"/>
          <a:stretch/>
        </p:blipFill>
        <p:spPr>
          <a:xfrm>
            <a:off x="-38448" y="5693593"/>
            <a:ext cx="12255902" cy="1193795"/>
          </a:xfrm>
          <a:prstGeom prst="rect">
            <a:avLst/>
          </a:prstGeom>
          <a:noFill/>
          <a:ln>
            <a:noFill/>
          </a:ln>
        </p:spPr>
      </p:pic>
      <p:sp>
        <p:nvSpPr>
          <p:cNvPr id="327" name="Google Shape;327;p2"/>
          <p:cNvSpPr txBox="1"/>
          <p:nvPr>
            <p:ph type="title"/>
          </p:nvPr>
        </p:nvSpPr>
        <p:spPr>
          <a:xfrm>
            <a:off x="225417" y="212275"/>
            <a:ext cx="3705225" cy="3692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B1450"/>
              </a:buClr>
              <a:buSzPts val="1800"/>
              <a:buFont typeface="Arial"/>
              <a:buNone/>
            </a:pPr>
            <a:r>
              <a:rPr lang="en-US" sz="1800">
                <a:solidFill>
                  <a:srgbClr val="0B1450"/>
                </a:solidFill>
              </a:rPr>
              <a:t>CONTENTS</a:t>
            </a:r>
            <a:endParaRPr sz="1800">
              <a:solidFill>
                <a:srgbClr val="0B1450"/>
              </a:solidFill>
            </a:endParaRPr>
          </a:p>
        </p:txBody>
      </p:sp>
      <p:sp>
        <p:nvSpPr>
          <p:cNvPr id="328" name="Google Shape;328;p2"/>
          <p:cNvSpPr txBox="1"/>
          <p:nvPr/>
        </p:nvSpPr>
        <p:spPr>
          <a:xfrm>
            <a:off x="1128279" y="2879553"/>
            <a:ext cx="846861" cy="1133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Arial"/>
              <a:buNone/>
            </a:pPr>
            <a:r>
              <a:rPr b="1" i="0" lang="en-US" sz="4000" u="none" cap="none" strike="noStrike">
                <a:solidFill>
                  <a:schemeClr val="accent1"/>
                </a:solidFill>
                <a:latin typeface="Arial"/>
                <a:ea typeface="Arial"/>
                <a:cs typeface="Arial"/>
                <a:sym typeface="Arial"/>
              </a:rPr>
              <a:t>02</a:t>
            </a:r>
            <a:endParaRPr b="1" i="0" sz="4000" u="none" cap="none" strike="noStrike">
              <a:solidFill>
                <a:schemeClr val="accent1"/>
              </a:solidFill>
              <a:latin typeface="Arial"/>
              <a:ea typeface="Arial"/>
              <a:cs typeface="Arial"/>
              <a:sym typeface="Arial"/>
            </a:endParaRPr>
          </a:p>
        </p:txBody>
      </p:sp>
      <p:sp>
        <p:nvSpPr>
          <p:cNvPr id="329" name="Google Shape;329;p2"/>
          <p:cNvSpPr txBox="1"/>
          <p:nvPr/>
        </p:nvSpPr>
        <p:spPr>
          <a:xfrm>
            <a:off x="2293637" y="2033806"/>
            <a:ext cx="30483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rgbClr val="0B1450"/>
                </a:solidFill>
                <a:latin typeface="Arial"/>
                <a:ea typeface="Arial"/>
                <a:cs typeface="Arial"/>
                <a:sym typeface="Arial"/>
              </a:rPr>
              <a:t>Introduction and objectives</a:t>
            </a:r>
            <a:endParaRPr b="1" sz="1600">
              <a:solidFill>
                <a:srgbClr val="0B1450"/>
              </a:solidFill>
              <a:latin typeface="Arial"/>
              <a:ea typeface="Arial"/>
              <a:cs typeface="Arial"/>
              <a:sym typeface="Arial"/>
            </a:endParaRPr>
          </a:p>
        </p:txBody>
      </p:sp>
      <p:sp>
        <p:nvSpPr>
          <p:cNvPr id="330" name="Google Shape;330;p2"/>
          <p:cNvSpPr txBox="1"/>
          <p:nvPr/>
        </p:nvSpPr>
        <p:spPr>
          <a:xfrm>
            <a:off x="2325534" y="2880352"/>
            <a:ext cx="356274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B1450"/>
                </a:solidFill>
                <a:latin typeface="Arial"/>
                <a:ea typeface="Arial"/>
                <a:cs typeface="Arial"/>
                <a:sym typeface="Arial"/>
              </a:rPr>
              <a:t>Draft framework for equity </a:t>
            </a:r>
            <a:endParaRPr/>
          </a:p>
          <a:p>
            <a:pPr indent="0" lvl="0" marL="0" marR="0" rtl="0" algn="l">
              <a:spcBef>
                <a:spcPts val="0"/>
              </a:spcBef>
              <a:spcAft>
                <a:spcPts val="0"/>
              </a:spcAft>
              <a:buNone/>
            </a:pPr>
            <a:r>
              <a:rPr b="1" lang="en-US" sz="1600">
                <a:solidFill>
                  <a:srgbClr val="0B1450"/>
                </a:solidFill>
                <a:latin typeface="Arial"/>
                <a:ea typeface="Arial"/>
                <a:cs typeface="Arial"/>
                <a:sym typeface="Arial"/>
              </a:rPr>
              <a:t>and structural justice</a:t>
            </a:r>
            <a:endParaRPr b="1" sz="1600">
              <a:solidFill>
                <a:srgbClr val="0B1450"/>
              </a:solidFill>
              <a:latin typeface="Arial"/>
              <a:ea typeface="Arial"/>
              <a:cs typeface="Arial"/>
              <a:sym typeface="Arial"/>
            </a:endParaRPr>
          </a:p>
        </p:txBody>
      </p:sp>
      <p:sp>
        <p:nvSpPr>
          <p:cNvPr id="331" name="Google Shape;331;p2"/>
          <p:cNvSpPr txBox="1"/>
          <p:nvPr/>
        </p:nvSpPr>
        <p:spPr>
          <a:xfrm>
            <a:off x="1153050" y="3796594"/>
            <a:ext cx="846861" cy="1133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Arial"/>
              <a:buNone/>
            </a:pPr>
            <a:r>
              <a:rPr b="1" lang="en-US" sz="4000" u="none">
                <a:solidFill>
                  <a:schemeClr val="accent1"/>
                </a:solidFill>
                <a:latin typeface="Arial"/>
                <a:ea typeface="Arial"/>
                <a:cs typeface="Arial"/>
                <a:sym typeface="Arial"/>
              </a:rPr>
              <a:t>03</a:t>
            </a:r>
            <a:endParaRPr b="1" sz="4000" u="none">
              <a:solidFill>
                <a:schemeClr val="accent1"/>
              </a:solidFill>
              <a:latin typeface="Arial"/>
              <a:ea typeface="Arial"/>
              <a:cs typeface="Arial"/>
              <a:sym typeface="Arial"/>
            </a:endParaRPr>
          </a:p>
        </p:txBody>
      </p:sp>
      <p:sp>
        <p:nvSpPr>
          <p:cNvPr id="332" name="Google Shape;332;p2"/>
          <p:cNvSpPr txBox="1"/>
          <p:nvPr/>
        </p:nvSpPr>
        <p:spPr>
          <a:xfrm>
            <a:off x="7710171" y="1910695"/>
            <a:ext cx="296659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B1450"/>
                </a:solidFill>
                <a:latin typeface="Arial"/>
                <a:ea typeface="Arial"/>
                <a:cs typeface="Arial"/>
                <a:sym typeface="Arial"/>
              </a:rPr>
              <a:t>Synthesis of existing GOYN </a:t>
            </a:r>
            <a:endParaRPr/>
          </a:p>
          <a:p>
            <a:pPr indent="0" lvl="0" marL="0" marR="0" rtl="0" algn="l">
              <a:spcBef>
                <a:spcPts val="0"/>
              </a:spcBef>
              <a:spcAft>
                <a:spcPts val="0"/>
              </a:spcAft>
              <a:buNone/>
            </a:pPr>
            <a:r>
              <a:rPr b="1" lang="en-US" sz="1600">
                <a:solidFill>
                  <a:srgbClr val="0B1450"/>
                </a:solidFill>
                <a:latin typeface="Arial"/>
                <a:ea typeface="Arial"/>
                <a:cs typeface="Arial"/>
                <a:sym typeface="Arial"/>
              </a:rPr>
              <a:t>research and perspectives</a:t>
            </a:r>
            <a:endParaRPr b="1" sz="1600">
              <a:solidFill>
                <a:srgbClr val="0B1450"/>
              </a:solidFill>
              <a:latin typeface="Arial"/>
              <a:ea typeface="Arial"/>
              <a:cs typeface="Arial"/>
              <a:sym typeface="Arial"/>
            </a:endParaRPr>
          </a:p>
        </p:txBody>
      </p:sp>
      <p:sp>
        <p:nvSpPr>
          <p:cNvPr id="333" name="Google Shape;333;p2"/>
          <p:cNvSpPr txBox="1"/>
          <p:nvPr/>
        </p:nvSpPr>
        <p:spPr>
          <a:xfrm>
            <a:off x="7710171" y="2880352"/>
            <a:ext cx="352571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B1450"/>
                </a:solidFill>
                <a:latin typeface="Arial"/>
                <a:ea typeface="Arial"/>
                <a:cs typeface="Arial"/>
                <a:sym typeface="Arial"/>
              </a:rPr>
              <a:t>External lessons on applying an </a:t>
            </a:r>
            <a:endParaRPr/>
          </a:p>
          <a:p>
            <a:pPr indent="0" lvl="0" marL="0" marR="0" rtl="0" algn="l">
              <a:spcBef>
                <a:spcPts val="0"/>
              </a:spcBef>
              <a:spcAft>
                <a:spcPts val="0"/>
              </a:spcAft>
              <a:buNone/>
            </a:pPr>
            <a:r>
              <a:rPr b="1" lang="en-US" sz="1600">
                <a:solidFill>
                  <a:srgbClr val="0B1450"/>
                </a:solidFill>
                <a:latin typeface="Arial"/>
                <a:ea typeface="Arial"/>
                <a:cs typeface="Arial"/>
                <a:sym typeface="Arial"/>
              </a:rPr>
              <a:t>equity and structural justice lens</a:t>
            </a:r>
            <a:endParaRPr b="1" sz="1600">
              <a:solidFill>
                <a:srgbClr val="0B1450"/>
              </a:solidFill>
              <a:latin typeface="Arial"/>
              <a:ea typeface="Arial"/>
              <a:cs typeface="Arial"/>
              <a:sym typeface="Arial"/>
            </a:endParaRPr>
          </a:p>
        </p:txBody>
      </p:sp>
      <p:sp>
        <p:nvSpPr>
          <p:cNvPr id="334" name="Google Shape;334;p2"/>
          <p:cNvSpPr txBox="1"/>
          <p:nvPr/>
        </p:nvSpPr>
        <p:spPr>
          <a:xfrm>
            <a:off x="2293637" y="3880809"/>
            <a:ext cx="3274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B1450"/>
                </a:solidFill>
                <a:latin typeface="Arial"/>
                <a:ea typeface="Arial"/>
                <a:cs typeface="Arial"/>
                <a:sym typeface="Arial"/>
              </a:rPr>
              <a:t>Taking the framework forward</a:t>
            </a:r>
            <a:endParaRPr/>
          </a:p>
        </p:txBody>
      </p:sp>
      <p:sp>
        <p:nvSpPr>
          <p:cNvPr id="335" name="Google Shape;335;p2"/>
          <p:cNvSpPr txBox="1"/>
          <p:nvPr/>
        </p:nvSpPr>
        <p:spPr>
          <a:xfrm>
            <a:off x="7687571" y="3870545"/>
            <a:ext cx="28016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B1450"/>
                </a:solidFill>
                <a:latin typeface="Arial"/>
                <a:ea typeface="Arial"/>
                <a:cs typeface="Arial"/>
                <a:sym typeface="Arial"/>
              </a:rPr>
              <a:t>Annex: Stakeholder inputs</a:t>
            </a:r>
            <a:endParaRPr b="1" sz="1600">
              <a:solidFill>
                <a:srgbClr val="0B1450"/>
              </a:solidFill>
              <a:latin typeface="Arial"/>
              <a:ea typeface="Arial"/>
              <a:cs typeface="Arial"/>
              <a:sym typeface="Arial"/>
            </a:endParaRPr>
          </a:p>
        </p:txBody>
      </p:sp>
      <p:sp>
        <p:nvSpPr>
          <p:cNvPr id="336" name="Google Shape;336;p2"/>
          <p:cNvSpPr txBox="1"/>
          <p:nvPr/>
        </p:nvSpPr>
        <p:spPr>
          <a:xfrm>
            <a:off x="1153050" y="1929670"/>
            <a:ext cx="846861" cy="1133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Arial"/>
              <a:buNone/>
            </a:pPr>
            <a:r>
              <a:rPr b="1" lang="en-US" sz="4000" u="none">
                <a:solidFill>
                  <a:schemeClr val="accent1"/>
                </a:solidFill>
                <a:latin typeface="Arial"/>
                <a:ea typeface="Arial"/>
                <a:cs typeface="Arial"/>
                <a:sym typeface="Arial"/>
              </a:rPr>
              <a:t>01</a:t>
            </a:r>
            <a:endParaRPr b="1" sz="4000" u="none">
              <a:solidFill>
                <a:schemeClr val="accent1"/>
              </a:solidFill>
              <a:latin typeface="Arial"/>
              <a:ea typeface="Arial"/>
              <a:cs typeface="Arial"/>
              <a:sym typeface="Arial"/>
            </a:endParaRPr>
          </a:p>
        </p:txBody>
      </p:sp>
      <p:cxnSp>
        <p:nvCxnSpPr>
          <p:cNvPr id="337" name="Google Shape;337;p2"/>
          <p:cNvCxnSpPr/>
          <p:nvPr/>
        </p:nvCxnSpPr>
        <p:spPr>
          <a:xfrm>
            <a:off x="2077233" y="2050285"/>
            <a:ext cx="0" cy="2230064"/>
          </a:xfrm>
          <a:prstGeom prst="straightConnector1">
            <a:avLst/>
          </a:prstGeom>
          <a:noFill/>
          <a:ln cap="flat" cmpd="sng" w="53975">
            <a:solidFill>
              <a:schemeClr val="accent1"/>
            </a:solidFill>
            <a:prstDash val="solid"/>
            <a:miter lim="800000"/>
            <a:headEnd len="sm" w="sm" type="none"/>
            <a:tailEnd len="sm" w="sm" type="none"/>
          </a:ln>
        </p:spPr>
      </p:cxnSp>
      <p:sp>
        <p:nvSpPr>
          <p:cNvPr id="338" name="Google Shape;338;p2"/>
          <p:cNvSpPr txBox="1"/>
          <p:nvPr/>
        </p:nvSpPr>
        <p:spPr>
          <a:xfrm>
            <a:off x="6517585" y="2879553"/>
            <a:ext cx="846861" cy="1133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Arial"/>
              <a:buNone/>
            </a:pPr>
            <a:r>
              <a:rPr b="1" lang="en-US" sz="4000" u="none">
                <a:solidFill>
                  <a:schemeClr val="accent1"/>
                </a:solidFill>
                <a:latin typeface="Arial"/>
                <a:ea typeface="Arial"/>
                <a:cs typeface="Arial"/>
                <a:sym typeface="Arial"/>
              </a:rPr>
              <a:t>05</a:t>
            </a:r>
            <a:endParaRPr b="1" sz="4000" u="none">
              <a:solidFill>
                <a:schemeClr val="accent1"/>
              </a:solidFill>
              <a:latin typeface="Arial"/>
              <a:ea typeface="Arial"/>
              <a:cs typeface="Arial"/>
              <a:sym typeface="Arial"/>
            </a:endParaRPr>
          </a:p>
        </p:txBody>
      </p:sp>
      <p:sp>
        <p:nvSpPr>
          <p:cNvPr id="339" name="Google Shape;339;p2"/>
          <p:cNvSpPr txBox="1"/>
          <p:nvPr/>
        </p:nvSpPr>
        <p:spPr>
          <a:xfrm>
            <a:off x="6542356" y="3796594"/>
            <a:ext cx="846861" cy="1133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Arial"/>
              <a:buNone/>
            </a:pPr>
            <a:r>
              <a:rPr b="1" lang="en-US" sz="4000" u="none">
                <a:solidFill>
                  <a:schemeClr val="accent1"/>
                </a:solidFill>
                <a:latin typeface="Arial"/>
                <a:ea typeface="Arial"/>
                <a:cs typeface="Arial"/>
                <a:sym typeface="Arial"/>
              </a:rPr>
              <a:t>06</a:t>
            </a:r>
            <a:endParaRPr b="1" sz="4000" u="none">
              <a:solidFill>
                <a:schemeClr val="accent1"/>
              </a:solidFill>
              <a:latin typeface="Arial"/>
              <a:ea typeface="Arial"/>
              <a:cs typeface="Arial"/>
              <a:sym typeface="Arial"/>
            </a:endParaRPr>
          </a:p>
        </p:txBody>
      </p:sp>
      <p:sp>
        <p:nvSpPr>
          <p:cNvPr id="340" name="Google Shape;340;p2"/>
          <p:cNvSpPr txBox="1"/>
          <p:nvPr/>
        </p:nvSpPr>
        <p:spPr>
          <a:xfrm>
            <a:off x="6542356" y="1929670"/>
            <a:ext cx="846861" cy="1133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Arial"/>
              <a:buNone/>
            </a:pPr>
            <a:r>
              <a:rPr b="1" lang="en-US" sz="4000" u="none">
                <a:solidFill>
                  <a:schemeClr val="accent1"/>
                </a:solidFill>
                <a:latin typeface="Arial"/>
                <a:ea typeface="Arial"/>
                <a:cs typeface="Arial"/>
                <a:sym typeface="Arial"/>
              </a:rPr>
              <a:t>04</a:t>
            </a:r>
            <a:endParaRPr b="1" sz="4000" u="none">
              <a:solidFill>
                <a:schemeClr val="accent1"/>
              </a:solidFill>
              <a:latin typeface="Arial"/>
              <a:ea typeface="Arial"/>
              <a:cs typeface="Arial"/>
              <a:sym typeface="Arial"/>
            </a:endParaRPr>
          </a:p>
        </p:txBody>
      </p:sp>
      <p:cxnSp>
        <p:nvCxnSpPr>
          <p:cNvPr id="341" name="Google Shape;341;p2"/>
          <p:cNvCxnSpPr/>
          <p:nvPr/>
        </p:nvCxnSpPr>
        <p:spPr>
          <a:xfrm>
            <a:off x="-38449" y="772721"/>
            <a:ext cx="12237378" cy="0"/>
          </a:xfrm>
          <a:prstGeom prst="straightConnector1">
            <a:avLst/>
          </a:prstGeom>
          <a:noFill/>
          <a:ln cap="flat" cmpd="sng" w="15875">
            <a:solidFill>
              <a:srgbClr val="012C4D"/>
            </a:solidFill>
            <a:prstDash val="solid"/>
            <a:miter lim="800000"/>
            <a:headEnd len="sm" w="sm" type="none"/>
            <a:tailEnd len="sm" w="sm" type="none"/>
          </a:ln>
        </p:spPr>
      </p:cxnSp>
      <p:sp>
        <p:nvSpPr>
          <p:cNvPr id="342" name="Google Shape;342;p2"/>
          <p:cNvSpPr/>
          <p:nvPr/>
        </p:nvSpPr>
        <p:spPr>
          <a:xfrm>
            <a:off x="-38449" y="5693594"/>
            <a:ext cx="12255902" cy="1213562"/>
          </a:xfrm>
          <a:prstGeom prst="rect">
            <a:avLst/>
          </a:prstGeom>
          <a:gradFill>
            <a:gsLst>
              <a:gs pos="0">
                <a:srgbClr val="00A0CC">
                  <a:alpha val="90196"/>
                </a:srgbClr>
              </a:gs>
              <a:gs pos="100000">
                <a:srgbClr val="EFFAFF">
                  <a:alpha val="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43" name="Google Shape;343;p2"/>
          <p:cNvCxnSpPr/>
          <p:nvPr/>
        </p:nvCxnSpPr>
        <p:spPr>
          <a:xfrm>
            <a:off x="7472098" y="2050285"/>
            <a:ext cx="0" cy="2230064"/>
          </a:xfrm>
          <a:prstGeom prst="straightConnector1">
            <a:avLst/>
          </a:prstGeom>
          <a:noFill/>
          <a:ln cap="flat" cmpd="sng" w="53975">
            <a:solidFill>
              <a:schemeClr val="accent1"/>
            </a:solidFill>
            <a:prstDash val="solid"/>
            <a:miter lim="800000"/>
            <a:headEnd len="sm" w="sm" type="none"/>
            <a:tailEnd len="sm" w="sm" type="none"/>
          </a:ln>
        </p:spPr>
      </p:cxnSp>
      <p:pic>
        <p:nvPicPr>
          <p:cNvPr descr="A screenshot of a video game&#10;&#10;Description automatically generated with medium confidence" id="344" name="Google Shape;344;p2"/>
          <p:cNvPicPr preferRelativeResize="0"/>
          <p:nvPr/>
        </p:nvPicPr>
        <p:blipFill rotWithShape="1">
          <a:blip r:embed="rId4">
            <a:alphaModFix/>
          </a:blip>
          <a:srcRect b="0" l="0" r="0" t="0"/>
          <a:stretch/>
        </p:blipFill>
        <p:spPr>
          <a:xfrm>
            <a:off x="10756986" y="162919"/>
            <a:ext cx="1289816" cy="467986"/>
          </a:xfrm>
          <a:prstGeom prst="rect">
            <a:avLst/>
          </a:prstGeom>
          <a:noFill/>
          <a:ln>
            <a:noFill/>
          </a:ln>
        </p:spPr>
      </p:pic>
      <p:sp>
        <p:nvSpPr>
          <p:cNvPr id="345" name="Google Shape;345;p2"/>
          <p:cNvSpPr txBox="1"/>
          <p:nvPr/>
        </p:nvSpPr>
        <p:spPr>
          <a:xfrm>
            <a:off x="11496663" y="6366644"/>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3" name="Shape 793"/>
        <p:cNvGrpSpPr/>
        <p:nvPr/>
      </p:nvGrpSpPr>
      <p:grpSpPr>
        <a:xfrm>
          <a:off x="0" y="0"/>
          <a:ext cx="0" cy="0"/>
          <a:chOff x="0" y="0"/>
          <a:chExt cx="0" cy="0"/>
        </a:xfrm>
      </p:grpSpPr>
      <p:sp>
        <p:nvSpPr>
          <p:cNvPr id="794" name="Google Shape;794;p20"/>
          <p:cNvSpPr/>
          <p:nvPr/>
        </p:nvSpPr>
        <p:spPr>
          <a:xfrm>
            <a:off x="-1" y="0"/>
            <a:ext cx="12192001" cy="6858000"/>
          </a:xfrm>
          <a:prstGeom prst="rect">
            <a:avLst/>
          </a:prstGeom>
          <a:gradFill>
            <a:gsLst>
              <a:gs pos="0">
                <a:srgbClr val="00A0CC">
                  <a:alpha val="90196"/>
                </a:srgbClr>
              </a:gs>
              <a:gs pos="99000">
                <a:srgbClr val="03477B">
                  <a:alpha val="95686"/>
                </a:srgbClr>
              </a:gs>
              <a:gs pos="100000">
                <a:srgbClr val="03477B">
                  <a:alpha val="95686"/>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5" name="Google Shape;795;p20"/>
          <p:cNvSpPr/>
          <p:nvPr/>
        </p:nvSpPr>
        <p:spPr>
          <a:xfrm rot="10800000">
            <a:off x="6928" y="0"/>
            <a:ext cx="12192001" cy="6858000"/>
          </a:xfrm>
          <a:prstGeom prst="rect">
            <a:avLst/>
          </a:prstGeom>
          <a:gradFill>
            <a:gsLst>
              <a:gs pos="0">
                <a:srgbClr val="00A0CC">
                  <a:alpha val="0"/>
                </a:srgbClr>
              </a:gs>
              <a:gs pos="96000">
                <a:srgbClr val="03477B">
                  <a:alpha val="41960"/>
                </a:srgbClr>
              </a:gs>
              <a:gs pos="100000">
                <a:srgbClr val="03477B">
                  <a:alpha val="4196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6" name="Google Shape;796;p20"/>
          <p:cNvSpPr txBox="1"/>
          <p:nvPr>
            <p:ph type="title"/>
          </p:nvPr>
        </p:nvSpPr>
        <p:spPr>
          <a:xfrm>
            <a:off x="3520965" y="3139466"/>
            <a:ext cx="4813738" cy="148507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Arial"/>
              <a:buNone/>
            </a:pPr>
            <a:r>
              <a:rPr b="0" lang="en-US">
                <a:solidFill>
                  <a:schemeClr val="lt1"/>
                </a:solidFill>
                <a:latin typeface="Arial"/>
                <a:ea typeface="Arial"/>
                <a:cs typeface="Arial"/>
                <a:sym typeface="Arial"/>
              </a:rPr>
              <a:t>Existing </a:t>
            </a:r>
            <a:r>
              <a:rPr lang="en-US">
                <a:solidFill>
                  <a:srgbClr val="84E3FF"/>
                </a:solidFill>
                <a:latin typeface="Arial"/>
                <a:ea typeface="Arial"/>
                <a:cs typeface="Arial"/>
                <a:sym typeface="Arial"/>
              </a:rPr>
              <a:t>GOYN</a:t>
            </a:r>
            <a:r>
              <a:rPr b="0" lang="en-US">
                <a:solidFill>
                  <a:schemeClr val="lt1"/>
                </a:solidFill>
                <a:latin typeface="Arial"/>
                <a:ea typeface="Arial"/>
                <a:cs typeface="Arial"/>
                <a:sym typeface="Arial"/>
              </a:rPr>
              <a:t> research and perspectives</a:t>
            </a:r>
            <a:endParaRPr>
              <a:solidFill>
                <a:srgbClr val="84E3FF"/>
              </a:solidFill>
              <a:latin typeface="Arial"/>
              <a:ea typeface="Arial"/>
              <a:cs typeface="Arial"/>
              <a:sym typeface="Arial"/>
            </a:endParaRPr>
          </a:p>
        </p:txBody>
      </p:sp>
      <p:pic>
        <p:nvPicPr>
          <p:cNvPr id="797" name="Google Shape;797;p20"/>
          <p:cNvPicPr preferRelativeResize="0"/>
          <p:nvPr/>
        </p:nvPicPr>
        <p:blipFill rotWithShape="1">
          <a:blip r:embed="rId3">
            <a:alphaModFix/>
          </a:blip>
          <a:srcRect b="0" l="0" r="0" t="0"/>
          <a:stretch/>
        </p:blipFill>
        <p:spPr>
          <a:xfrm>
            <a:off x="10756258" y="177557"/>
            <a:ext cx="1210325" cy="439145"/>
          </a:xfrm>
          <a:prstGeom prst="rect">
            <a:avLst/>
          </a:prstGeom>
          <a:noFill/>
          <a:ln>
            <a:noFill/>
          </a:ln>
        </p:spPr>
      </p:pic>
      <p:sp>
        <p:nvSpPr>
          <p:cNvPr id="798" name="Google Shape;798;p20"/>
          <p:cNvSpPr txBox="1"/>
          <p:nvPr/>
        </p:nvSpPr>
        <p:spPr>
          <a:xfrm>
            <a:off x="225417" y="247428"/>
            <a:ext cx="3705225" cy="369274"/>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12C4D"/>
              </a:buClr>
              <a:buSzPts val="1800"/>
              <a:buFont typeface="Arial"/>
              <a:buNone/>
            </a:pPr>
            <a:r>
              <a:rPr b="1" i="0" lang="en-US" sz="1800">
                <a:solidFill>
                  <a:srgbClr val="012C4D"/>
                </a:solidFill>
                <a:latin typeface="Arial"/>
                <a:ea typeface="Arial"/>
                <a:cs typeface="Arial"/>
                <a:sym typeface="Arial"/>
              </a:rPr>
              <a:t>CHAPTER 04</a:t>
            </a:r>
            <a:endParaRPr b="1" i="0" sz="1800">
              <a:solidFill>
                <a:srgbClr val="012C4D"/>
              </a:solidFill>
              <a:latin typeface="Arial"/>
              <a:ea typeface="Arial"/>
              <a:cs typeface="Arial"/>
              <a:sym typeface="Arial"/>
            </a:endParaRPr>
          </a:p>
        </p:txBody>
      </p:sp>
      <p:cxnSp>
        <p:nvCxnSpPr>
          <p:cNvPr id="799" name="Google Shape;799;p20"/>
          <p:cNvCxnSpPr/>
          <p:nvPr/>
        </p:nvCxnSpPr>
        <p:spPr>
          <a:xfrm>
            <a:off x="-38449" y="772721"/>
            <a:ext cx="12237378" cy="0"/>
          </a:xfrm>
          <a:prstGeom prst="straightConnector1">
            <a:avLst/>
          </a:prstGeom>
          <a:noFill/>
          <a:ln cap="flat" cmpd="sng" w="15875">
            <a:solidFill>
              <a:srgbClr val="012C4D"/>
            </a:solidFill>
            <a:prstDash val="solid"/>
            <a:miter lim="800000"/>
            <a:headEnd len="sm" w="sm" type="none"/>
            <a:tailEnd len="sm" w="sm" type="none"/>
          </a:ln>
        </p:spPr>
      </p:cxnSp>
      <p:sp>
        <p:nvSpPr>
          <p:cNvPr id="800" name="Google Shape;800;p20"/>
          <p:cNvSpPr txBox="1"/>
          <p:nvPr/>
        </p:nvSpPr>
        <p:spPr>
          <a:xfrm>
            <a:off x="11496663" y="6366644"/>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801" name="Google Shape;801;p20"/>
          <p:cNvSpPr txBox="1"/>
          <p:nvPr/>
        </p:nvSpPr>
        <p:spPr>
          <a:xfrm>
            <a:off x="4075222" y="2788087"/>
            <a:ext cx="3705225" cy="36927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lt1"/>
              </a:buClr>
              <a:buSzPts val="1400"/>
              <a:buFont typeface="Arial"/>
              <a:buNone/>
            </a:pPr>
            <a:r>
              <a:rPr b="1" i="0" lang="en-US" sz="1400">
                <a:solidFill>
                  <a:schemeClr val="lt1"/>
                </a:solidFill>
                <a:latin typeface="Arial"/>
                <a:ea typeface="Arial"/>
                <a:cs typeface="Arial"/>
                <a:sym typeface="Arial"/>
              </a:rPr>
              <a:t>SYNTHESIS</a:t>
            </a:r>
            <a:endParaRPr b="1" i="0" sz="14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21"/>
          <p:cNvSpPr txBox="1"/>
          <p:nvPr>
            <p:ph type="title"/>
          </p:nvPr>
        </p:nvSpPr>
        <p:spPr>
          <a:xfrm>
            <a:off x="1715578" y="677874"/>
            <a:ext cx="8760845"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GOYN and its members typically view ‘structural injustice’ in terms of the disempowerment of specific social groups</a:t>
            </a:r>
            <a:endParaRPr/>
          </a:p>
        </p:txBody>
      </p:sp>
      <p:sp>
        <p:nvSpPr>
          <p:cNvPr id="807" name="Google Shape;807;p21"/>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DEFINITIONS</a:t>
            </a:r>
            <a:endParaRPr/>
          </a:p>
          <a:p>
            <a:pPr indent="0" lvl="0" marL="0" marR="0" rtl="0" algn="ctr">
              <a:lnSpc>
                <a:spcPct val="90000"/>
              </a:lnSpc>
              <a:spcBef>
                <a:spcPts val="1000"/>
              </a:spcBef>
              <a:spcAft>
                <a:spcPts val="0"/>
              </a:spcAft>
              <a:buClr>
                <a:schemeClr val="accent1"/>
              </a:buClr>
              <a:buSzPts val="1200"/>
              <a:buFont typeface="Arial"/>
              <a:buNone/>
            </a:pPr>
            <a:r>
              <a:t/>
            </a:r>
            <a:endParaRPr/>
          </a:p>
        </p:txBody>
      </p:sp>
      <p:sp>
        <p:nvSpPr>
          <p:cNvPr id="808" name="Google Shape;808;p21"/>
          <p:cNvSpPr txBox="1"/>
          <p:nvPr>
            <p:ph idx="2" type="body"/>
          </p:nvPr>
        </p:nvSpPr>
        <p:spPr>
          <a:xfrm>
            <a:off x="1042736" y="2190011"/>
            <a:ext cx="4523871" cy="4544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lang="en-US">
                <a:latin typeface="Arial"/>
                <a:ea typeface="Arial"/>
                <a:cs typeface="Arial"/>
                <a:sym typeface="Arial"/>
              </a:rPr>
              <a:t>GOYN has an overarching definition for ‘structural injustice’…</a:t>
            </a:r>
            <a:endParaRPr/>
          </a:p>
        </p:txBody>
      </p:sp>
      <p:sp>
        <p:nvSpPr>
          <p:cNvPr id="809" name="Google Shape;809;p21"/>
          <p:cNvSpPr txBox="1"/>
          <p:nvPr>
            <p:ph idx="3" type="body"/>
          </p:nvPr>
        </p:nvSpPr>
        <p:spPr>
          <a:xfrm>
            <a:off x="1070044" y="3256866"/>
            <a:ext cx="4496565" cy="25377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B5B5B"/>
              </a:buClr>
              <a:buSzPts val="1600"/>
              <a:buNone/>
            </a:pPr>
            <a:r>
              <a:rPr lang="en-US" sz="1600">
                <a:latin typeface="Arial"/>
                <a:ea typeface="Arial"/>
                <a:cs typeface="Arial"/>
                <a:sym typeface="Arial"/>
              </a:rPr>
              <a:t>Structural injustice is </a:t>
            </a:r>
            <a:r>
              <a:rPr b="1" lang="en-US" sz="1600">
                <a:latin typeface="Arial"/>
                <a:ea typeface="Arial"/>
                <a:cs typeface="Arial"/>
                <a:sym typeface="Arial"/>
              </a:rPr>
              <a:t>injustice replicated by a system of rules that persistently tries to disempower members of particular social groups</a:t>
            </a:r>
            <a:r>
              <a:rPr lang="en-US" sz="1600">
                <a:latin typeface="Arial"/>
                <a:ea typeface="Arial"/>
                <a:cs typeface="Arial"/>
                <a:sym typeface="Arial"/>
              </a:rPr>
              <a:t>.</a:t>
            </a:r>
            <a:r>
              <a:rPr baseline="30000" lang="en-US" sz="1600">
                <a:latin typeface="Arial"/>
                <a:ea typeface="Arial"/>
                <a:cs typeface="Arial"/>
                <a:sym typeface="Arial"/>
              </a:rPr>
              <a:t>1</a:t>
            </a:r>
            <a:endParaRPr sz="1600">
              <a:latin typeface="Arial"/>
              <a:ea typeface="Arial"/>
              <a:cs typeface="Arial"/>
              <a:sym typeface="Arial"/>
            </a:endParaRPr>
          </a:p>
          <a:p>
            <a:pPr indent="0" lvl="0" marL="0" rtl="0" algn="l">
              <a:lnSpc>
                <a:spcPct val="90000"/>
              </a:lnSpc>
              <a:spcBef>
                <a:spcPts val="1000"/>
              </a:spcBef>
              <a:spcAft>
                <a:spcPts val="0"/>
              </a:spcAft>
              <a:buClr>
                <a:srgbClr val="5B5B5B"/>
              </a:buClr>
              <a:buSzPts val="1600"/>
              <a:buNone/>
            </a:pPr>
            <a:r>
              <a:rPr lang="en-US" sz="1600">
                <a:latin typeface="Arial"/>
                <a:ea typeface="Arial"/>
                <a:cs typeface="Arial"/>
                <a:sym typeface="Arial"/>
              </a:rPr>
              <a:t>Such groups may be defined by racial or ethnic identity; gender identity; sexual orientation; religious affiliation; physical ability; social class or caste; or other regionally imposed differentiating factors that create barriers to opportunity in all aspect of life and livelihoods</a:t>
            </a:r>
            <a:r>
              <a:rPr baseline="30000" lang="en-US" sz="1600">
                <a:latin typeface="Arial"/>
                <a:ea typeface="Arial"/>
                <a:cs typeface="Arial"/>
                <a:sym typeface="Arial"/>
              </a:rPr>
              <a:t>2</a:t>
            </a:r>
            <a:endParaRPr sz="1600">
              <a:latin typeface="Arial"/>
              <a:ea typeface="Arial"/>
              <a:cs typeface="Arial"/>
              <a:sym typeface="Arial"/>
            </a:endParaRPr>
          </a:p>
        </p:txBody>
      </p:sp>
      <p:sp>
        <p:nvSpPr>
          <p:cNvPr id="810" name="Google Shape;810;p21"/>
          <p:cNvSpPr txBox="1"/>
          <p:nvPr>
            <p:ph idx="4" type="body"/>
          </p:nvPr>
        </p:nvSpPr>
        <p:spPr>
          <a:xfrm>
            <a:off x="6561220" y="2190011"/>
            <a:ext cx="4523871" cy="4544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lang="en-US">
                <a:latin typeface="Arial"/>
                <a:ea typeface="Arial"/>
                <a:cs typeface="Arial"/>
                <a:sym typeface="Arial"/>
              </a:rPr>
              <a:t>…with partners customizing their own definitions within this</a:t>
            </a:r>
            <a:endParaRPr/>
          </a:p>
        </p:txBody>
      </p:sp>
      <p:sp>
        <p:nvSpPr>
          <p:cNvPr id="811" name="Google Shape;811;p21"/>
          <p:cNvSpPr txBox="1"/>
          <p:nvPr>
            <p:ph idx="5" type="body"/>
          </p:nvPr>
        </p:nvSpPr>
        <p:spPr>
          <a:xfrm>
            <a:off x="6588528" y="3256866"/>
            <a:ext cx="4496565" cy="2537769"/>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accent1"/>
              </a:buClr>
              <a:buSzPts val="1600"/>
              <a:buFont typeface="Arial"/>
              <a:buChar char="•"/>
            </a:pPr>
            <a:r>
              <a:rPr b="1" lang="en-US" sz="1600">
                <a:latin typeface="Arial"/>
                <a:ea typeface="Arial"/>
                <a:cs typeface="Arial"/>
                <a:sym typeface="Arial"/>
              </a:rPr>
              <a:t>Discrimination</a:t>
            </a:r>
            <a:r>
              <a:rPr lang="en-US" sz="1600">
                <a:latin typeface="Arial"/>
                <a:ea typeface="Arial"/>
                <a:cs typeface="Arial"/>
                <a:sym typeface="Arial"/>
              </a:rPr>
              <a:t> </a:t>
            </a:r>
            <a:r>
              <a:rPr b="1" lang="en-US" sz="1600">
                <a:latin typeface="Arial"/>
                <a:ea typeface="Arial"/>
                <a:cs typeface="Arial"/>
                <a:sym typeface="Arial"/>
              </a:rPr>
              <a:t>based on social identity markers </a:t>
            </a:r>
            <a:r>
              <a:rPr lang="en-US" sz="1600">
                <a:latin typeface="Arial"/>
                <a:ea typeface="Arial"/>
                <a:cs typeface="Arial"/>
                <a:sym typeface="Arial"/>
              </a:rPr>
              <a:t>e.g., race, gender, caste</a:t>
            </a:r>
            <a:endParaRPr/>
          </a:p>
          <a:p>
            <a:pPr indent="-285750" lvl="0" marL="285750" marR="0" rtl="0" algn="l">
              <a:lnSpc>
                <a:spcPct val="90000"/>
              </a:lnSpc>
              <a:spcBef>
                <a:spcPts val="1000"/>
              </a:spcBef>
              <a:spcAft>
                <a:spcPts val="0"/>
              </a:spcAft>
              <a:buClr>
                <a:schemeClr val="accent1"/>
              </a:buClr>
              <a:buSzPts val="1600"/>
              <a:buFont typeface="Arial"/>
              <a:buChar char="•"/>
            </a:pPr>
            <a:r>
              <a:rPr b="1" lang="en-US" sz="1600">
                <a:latin typeface="Arial"/>
                <a:ea typeface="Arial"/>
                <a:cs typeface="Arial"/>
                <a:sym typeface="Arial"/>
              </a:rPr>
              <a:t>The forces &amp; structures </a:t>
            </a:r>
            <a:r>
              <a:rPr lang="en-US" sz="1600">
                <a:latin typeface="Arial"/>
                <a:ea typeface="Arial"/>
                <a:cs typeface="Arial"/>
                <a:sym typeface="Arial"/>
              </a:rPr>
              <a:t>shaping the challenges that groups of those identities face i.e., economic, social, political, cultural, geographical, intergenerational</a:t>
            </a:r>
            <a:endParaRPr/>
          </a:p>
          <a:p>
            <a:pPr indent="-285750" lvl="0" marL="285750" marR="0" rtl="0" algn="l">
              <a:lnSpc>
                <a:spcPct val="90000"/>
              </a:lnSpc>
              <a:spcBef>
                <a:spcPts val="1000"/>
              </a:spcBef>
              <a:spcAft>
                <a:spcPts val="0"/>
              </a:spcAft>
              <a:buClr>
                <a:schemeClr val="accent1"/>
              </a:buClr>
              <a:buSzPts val="1600"/>
              <a:buFont typeface="Arial"/>
              <a:buChar char="•"/>
            </a:pPr>
            <a:r>
              <a:rPr b="1" lang="en-US" sz="1600">
                <a:latin typeface="Arial"/>
                <a:ea typeface="Arial"/>
                <a:cs typeface="Arial"/>
                <a:sym typeface="Arial"/>
              </a:rPr>
              <a:t>‘Social’ </a:t>
            </a:r>
            <a:r>
              <a:rPr lang="en-US" sz="1600">
                <a:latin typeface="Arial"/>
                <a:ea typeface="Arial"/>
                <a:cs typeface="Arial"/>
                <a:sym typeface="Arial"/>
              </a:rPr>
              <a:t>injustices rather than ‘structural’ e.g., in Sao Paulo’s case</a:t>
            </a:r>
            <a:endParaRPr/>
          </a:p>
          <a:p>
            <a:pPr indent="-285750" lvl="0" marL="285750" marR="0" rtl="0" algn="l">
              <a:lnSpc>
                <a:spcPct val="90000"/>
              </a:lnSpc>
              <a:spcBef>
                <a:spcPts val="1000"/>
              </a:spcBef>
              <a:spcAft>
                <a:spcPts val="0"/>
              </a:spcAft>
              <a:buClr>
                <a:schemeClr val="accent1"/>
              </a:buClr>
              <a:buSzPts val="1600"/>
              <a:buFont typeface="Arial"/>
              <a:buChar char="•"/>
            </a:pPr>
            <a:r>
              <a:rPr b="1" lang="en-US" sz="1600">
                <a:latin typeface="Arial"/>
                <a:ea typeface="Arial"/>
                <a:cs typeface="Arial"/>
                <a:sym typeface="Arial"/>
              </a:rPr>
              <a:t>Power </a:t>
            </a:r>
            <a:r>
              <a:rPr lang="en-US" sz="1600">
                <a:latin typeface="Arial"/>
                <a:ea typeface="Arial"/>
                <a:cs typeface="Arial"/>
                <a:sym typeface="Arial"/>
              </a:rPr>
              <a:t>imbalances</a:t>
            </a:r>
            <a:endParaRPr/>
          </a:p>
          <a:p>
            <a:pPr indent="-184150" lvl="0" marL="285750" marR="0" rtl="0" algn="l">
              <a:lnSpc>
                <a:spcPct val="90000"/>
              </a:lnSpc>
              <a:spcBef>
                <a:spcPts val="1000"/>
              </a:spcBef>
              <a:spcAft>
                <a:spcPts val="0"/>
              </a:spcAft>
              <a:buClr>
                <a:schemeClr val="accent1"/>
              </a:buClr>
              <a:buSzPts val="1600"/>
              <a:buFont typeface="Arial"/>
              <a:buNone/>
            </a:pPr>
            <a:r>
              <a:t/>
            </a:r>
            <a:endParaRPr sz="1600">
              <a:latin typeface="Arial"/>
              <a:ea typeface="Arial"/>
              <a:cs typeface="Arial"/>
              <a:sym typeface="Arial"/>
            </a:endParaRPr>
          </a:p>
        </p:txBody>
      </p:sp>
      <p:sp>
        <p:nvSpPr>
          <p:cNvPr id="812" name="Google Shape;812;p21"/>
          <p:cNvSpPr txBox="1"/>
          <p:nvPr/>
        </p:nvSpPr>
        <p:spPr>
          <a:xfrm>
            <a:off x="6588528" y="2888450"/>
            <a:ext cx="4496563" cy="246221"/>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5B5B5B"/>
              </a:buClr>
              <a:buSzPts val="1600"/>
              <a:buFont typeface="Noto Sans Symbols"/>
              <a:buNone/>
            </a:pPr>
            <a:r>
              <a:rPr b="0" i="1" lang="en-US" sz="1600" u="none" cap="none" strike="noStrike">
                <a:solidFill>
                  <a:srgbClr val="5B5B5B"/>
                </a:solidFill>
                <a:latin typeface="Arial"/>
                <a:ea typeface="Arial"/>
                <a:cs typeface="Arial"/>
                <a:sym typeface="Arial"/>
              </a:rPr>
              <a:t>This includes applying the lens of:</a:t>
            </a:r>
            <a:endParaRPr/>
          </a:p>
        </p:txBody>
      </p:sp>
      <p:sp>
        <p:nvSpPr>
          <p:cNvPr id="813" name="Google Shape;813;p21"/>
          <p:cNvSpPr txBox="1"/>
          <p:nvPr/>
        </p:nvSpPr>
        <p:spPr>
          <a:xfrm>
            <a:off x="812568" y="6181285"/>
            <a:ext cx="10566864"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 GOYN’s definition for structural injustice sourced from “GOYN Communities and Structural Justice at a Glance” document, which includes the following references:</a:t>
            </a:r>
            <a:endParaRPr/>
          </a:p>
          <a:p>
            <a:pPr indent="0" lvl="0" marL="0" marR="0" rtl="0" algn="l">
              <a:spcBef>
                <a:spcPts val="0"/>
              </a:spcBef>
              <a:spcAft>
                <a:spcPts val="0"/>
              </a:spcAft>
              <a:buNone/>
            </a:pPr>
            <a:r>
              <a:rPr lang="en-US" sz="1000">
                <a:solidFill>
                  <a:schemeClr val="dk1"/>
                </a:solidFill>
                <a:latin typeface="Arial"/>
                <a:ea typeface="Arial"/>
                <a:cs typeface="Arial"/>
                <a:sym typeface="Arial"/>
              </a:rPr>
              <a:t>1. Jugov, T. and Ypi, L. (2019), Structural Injustice, Epistemic Opacity, and the Responsibilities of the Oppressed. J Soc Philos, 50: 7-27. doi:10.1111/josp.12268”</a:t>
            </a:r>
            <a:endParaRPr/>
          </a:p>
          <a:p>
            <a:pPr indent="0" lvl="0" marL="0" marR="0" rtl="0" algn="l">
              <a:spcBef>
                <a:spcPts val="0"/>
              </a:spcBef>
              <a:spcAft>
                <a:spcPts val="0"/>
              </a:spcAft>
              <a:buNone/>
            </a:pPr>
            <a:r>
              <a:rPr lang="en-US" sz="1000">
                <a:solidFill>
                  <a:schemeClr val="dk1"/>
                </a:solidFill>
                <a:latin typeface="Arial"/>
                <a:ea typeface="Arial"/>
                <a:cs typeface="Arial"/>
                <a:sym typeface="Arial"/>
              </a:rPr>
              <a:t>2. GOYN Youth Advisory Groups, September 2020 All-YAG Meeting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22"/>
          <p:cNvSpPr txBox="1"/>
          <p:nvPr>
            <p:ph type="title"/>
          </p:nvPr>
        </p:nvSpPr>
        <p:spPr>
          <a:xfrm>
            <a:off x="1331411" y="677874"/>
            <a:ext cx="9529179"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For example, anchor partners have identified the primary social identity markers that result in specific groups facing injustices</a:t>
            </a:r>
            <a:endParaRPr/>
          </a:p>
        </p:txBody>
      </p:sp>
      <p:sp>
        <p:nvSpPr>
          <p:cNvPr id="819" name="Google Shape;819;p22"/>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WHO IS AFFECTED</a:t>
            </a:r>
            <a:endParaRPr/>
          </a:p>
        </p:txBody>
      </p:sp>
      <p:sp>
        <p:nvSpPr>
          <p:cNvPr id="820" name="Google Shape;820;p22"/>
          <p:cNvSpPr/>
          <p:nvPr/>
        </p:nvSpPr>
        <p:spPr>
          <a:xfrm>
            <a:off x="2304842" y="5923603"/>
            <a:ext cx="8273047" cy="453865"/>
          </a:xfrm>
          <a:prstGeom prst="roundRect">
            <a:avLst>
              <a:gd fmla="val 16667" name="adj"/>
            </a:avLst>
          </a:prstGeom>
          <a:solidFill>
            <a:srgbClr val="7F7F7F"/>
          </a:solidFill>
          <a:ln>
            <a:noFill/>
          </a:ln>
        </p:spPr>
        <p:txBody>
          <a:bodyPr anchorCtr="0" anchor="ctr" bIns="91425" lIns="182875" spcFirstLastPara="1" rIns="182875" wrap="square" tIns="91425">
            <a:noAutofit/>
          </a:bodyPr>
          <a:lstStyle/>
          <a:p>
            <a:pPr indent="0" lvl="0" marL="0" marR="0" rtl="0" algn="ctr">
              <a:lnSpc>
                <a:spcPct val="100000"/>
              </a:lnSpc>
              <a:spcBef>
                <a:spcPts val="0"/>
              </a:spcBef>
              <a:spcAft>
                <a:spcPts val="0"/>
              </a:spcAft>
              <a:buClr>
                <a:schemeClr val="lt1"/>
              </a:buClr>
              <a:buSzPts val="1400"/>
              <a:buFont typeface="Arial"/>
              <a:buNone/>
            </a:pPr>
            <a:r>
              <a:rPr b="0" i="1" lang="en-US" sz="1400">
                <a:solidFill>
                  <a:schemeClr val="lt1"/>
                </a:solidFill>
                <a:latin typeface="Arial"/>
                <a:ea typeface="Arial"/>
                <a:cs typeface="Arial"/>
                <a:sym typeface="Arial"/>
              </a:rPr>
              <a:t>Given the breadth of structural injustices that deeply affect OY across communities, the framework will need to be able to adapt to contextual specificities around particular identity markers</a:t>
            </a:r>
            <a:endParaRPr b="0" i="1" sz="1400">
              <a:solidFill>
                <a:schemeClr val="lt1"/>
              </a:solidFill>
              <a:latin typeface="Arial"/>
              <a:ea typeface="Arial"/>
              <a:cs typeface="Arial"/>
              <a:sym typeface="Arial"/>
            </a:endParaRPr>
          </a:p>
        </p:txBody>
      </p:sp>
      <p:graphicFrame>
        <p:nvGraphicFramePr>
          <p:cNvPr id="821" name="Google Shape;821;p22"/>
          <p:cNvGraphicFramePr/>
          <p:nvPr/>
        </p:nvGraphicFramePr>
        <p:xfrm>
          <a:off x="1223319" y="1936123"/>
          <a:ext cx="3000000" cy="3000000"/>
        </p:xfrm>
        <a:graphic>
          <a:graphicData uri="http://schemas.openxmlformats.org/drawingml/2006/table">
            <a:tbl>
              <a:tblPr bandRow="1" firstRow="1">
                <a:noFill/>
                <a:tableStyleId>{398BBB30-C7B6-4274-B0C8-83BD797C0760}</a:tableStyleId>
              </a:tblPr>
              <a:tblGrid>
                <a:gridCol w="1619700"/>
                <a:gridCol w="815000"/>
                <a:gridCol w="958325"/>
                <a:gridCol w="1057850"/>
                <a:gridCol w="944875"/>
                <a:gridCol w="944875"/>
                <a:gridCol w="944875"/>
                <a:gridCol w="944875"/>
                <a:gridCol w="944875"/>
                <a:gridCol w="944875"/>
              </a:tblGrid>
              <a:tr h="203125">
                <a:tc>
                  <a:txBody>
                    <a:bodyPr/>
                    <a:lstStyle/>
                    <a:p>
                      <a:pPr indent="0" lvl="0" marL="0" marR="0" rtl="0" algn="l">
                        <a:spcBef>
                          <a:spcPts val="0"/>
                        </a:spcBef>
                        <a:spcAft>
                          <a:spcPts val="0"/>
                        </a:spcAft>
                        <a:buNone/>
                      </a:pPr>
                      <a:r>
                        <a:t/>
                      </a:r>
                      <a:endParaRPr sz="1200"/>
                    </a:p>
                  </a:txBody>
                  <a:tcPr marT="45725" marB="45725" marR="36000" marL="36000">
                    <a:solidFill>
                      <a:schemeClr val="lt1"/>
                    </a:solidFill>
                  </a:tcPr>
                </a:tc>
                <a:tc gridSpan="3">
                  <a:txBody>
                    <a:bodyPr/>
                    <a:lstStyle/>
                    <a:p>
                      <a:pPr indent="0" lvl="0" marL="0" marR="0" rtl="0" algn="ctr">
                        <a:spcBef>
                          <a:spcPts val="0"/>
                        </a:spcBef>
                        <a:spcAft>
                          <a:spcPts val="0"/>
                        </a:spcAft>
                        <a:buNone/>
                      </a:pPr>
                      <a:r>
                        <a:rPr lang="en-US" sz="1200"/>
                        <a:t>Latin America </a:t>
                      </a:r>
                      <a:endParaRPr sz="1200"/>
                    </a:p>
                  </a:txBody>
                  <a:tcPr marT="45725" marB="45725" marR="36000" marL="36000">
                    <a:solidFill>
                      <a:srgbClr val="5B5B5B"/>
                    </a:solidFill>
                  </a:tcPr>
                </a:tc>
                <a:tc hMerge="1"/>
                <a:tc hMerge="1"/>
                <a:tc gridSpan="3">
                  <a:txBody>
                    <a:bodyPr/>
                    <a:lstStyle/>
                    <a:p>
                      <a:pPr indent="0" lvl="0" marL="0" marR="0" rtl="0" algn="ctr">
                        <a:spcBef>
                          <a:spcPts val="0"/>
                        </a:spcBef>
                        <a:spcAft>
                          <a:spcPts val="0"/>
                        </a:spcAft>
                        <a:buNone/>
                      </a:pPr>
                      <a:r>
                        <a:rPr lang="en-US" sz="1200"/>
                        <a:t>Africa</a:t>
                      </a:r>
                      <a:endParaRPr sz="1200"/>
                    </a:p>
                  </a:txBody>
                  <a:tcPr marT="45725" marB="45725" marR="36000" marL="36000">
                    <a:solidFill>
                      <a:srgbClr val="5B5B5B"/>
                    </a:solidFill>
                  </a:tcPr>
                </a:tc>
                <a:tc hMerge="1"/>
                <a:tc hMerge="1"/>
                <a:tc gridSpan="3">
                  <a:txBody>
                    <a:bodyPr/>
                    <a:lstStyle/>
                    <a:p>
                      <a:pPr indent="0" lvl="0" marL="0" marR="0" rtl="0" algn="ctr">
                        <a:spcBef>
                          <a:spcPts val="0"/>
                        </a:spcBef>
                        <a:spcAft>
                          <a:spcPts val="0"/>
                        </a:spcAft>
                        <a:buNone/>
                      </a:pPr>
                      <a:r>
                        <a:rPr lang="en-US" sz="1200"/>
                        <a:t>India</a:t>
                      </a:r>
                      <a:endParaRPr sz="1200"/>
                    </a:p>
                  </a:txBody>
                  <a:tcPr marT="45725" marB="45725" marR="36000" marL="36000">
                    <a:solidFill>
                      <a:srgbClr val="5B5B5B"/>
                    </a:solidFill>
                  </a:tcPr>
                </a:tc>
                <a:tc hMerge="1"/>
                <a:tc hMerge="1"/>
              </a:tr>
              <a:tr h="203125">
                <a:tc>
                  <a:txBody>
                    <a:bodyPr/>
                    <a:lstStyle/>
                    <a:p>
                      <a:pPr indent="0" lvl="0" marL="0" marR="0" rtl="0" algn="l">
                        <a:spcBef>
                          <a:spcPts val="0"/>
                        </a:spcBef>
                        <a:spcAft>
                          <a:spcPts val="0"/>
                        </a:spcAft>
                        <a:buNone/>
                      </a:pPr>
                      <a:r>
                        <a:t/>
                      </a:r>
                      <a:endParaRPr sz="1200"/>
                    </a:p>
                  </a:txBody>
                  <a:tcPr marT="45725" marB="45725" marR="36000" marL="36000">
                    <a:solidFill>
                      <a:schemeClr val="lt1"/>
                    </a:solidFill>
                  </a:tcPr>
                </a:tc>
                <a:tc>
                  <a:txBody>
                    <a:bodyPr/>
                    <a:lstStyle/>
                    <a:p>
                      <a:pPr indent="0" lvl="0" marL="0" marR="0" rtl="0" algn="ctr">
                        <a:spcBef>
                          <a:spcPts val="0"/>
                        </a:spcBef>
                        <a:spcAft>
                          <a:spcPts val="0"/>
                        </a:spcAft>
                        <a:buNone/>
                      </a:pPr>
                      <a:r>
                        <a:rPr b="1" lang="en-US" sz="1200">
                          <a:solidFill>
                            <a:schemeClr val="lt1"/>
                          </a:solidFill>
                        </a:rPr>
                        <a:t>Bogotá</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Sao Paulo</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Mexico City</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Mombasa</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eThekwini</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Thies</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Pune</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Ramgarh</a:t>
                      </a:r>
                      <a:endParaRPr b="1" sz="1200">
                        <a:solidFill>
                          <a:schemeClr val="lt1"/>
                        </a:solidFill>
                      </a:endParaRPr>
                    </a:p>
                  </a:txBody>
                  <a:tcPr marT="45725" marB="45725" marR="36000" marL="36000">
                    <a:solidFill>
                      <a:srgbClr val="929292"/>
                    </a:solidFill>
                  </a:tcPr>
                </a:tc>
                <a:tc>
                  <a:txBody>
                    <a:bodyPr/>
                    <a:lstStyle/>
                    <a:p>
                      <a:pPr indent="0" lvl="0" marL="0" marR="0" rtl="0" algn="ctr">
                        <a:spcBef>
                          <a:spcPts val="0"/>
                        </a:spcBef>
                        <a:spcAft>
                          <a:spcPts val="0"/>
                        </a:spcAft>
                        <a:buNone/>
                      </a:pPr>
                      <a:r>
                        <a:rPr b="1" lang="en-US" sz="1200">
                          <a:solidFill>
                            <a:schemeClr val="lt1"/>
                          </a:solidFill>
                        </a:rPr>
                        <a:t>Barwani</a:t>
                      </a:r>
                      <a:endParaRPr b="1" sz="1200">
                        <a:solidFill>
                          <a:schemeClr val="lt1"/>
                        </a:solidFill>
                      </a:endParaRPr>
                    </a:p>
                  </a:txBody>
                  <a:tcPr marT="45725" marB="45725" marR="36000" marL="36000">
                    <a:solidFill>
                      <a:srgbClr val="929292"/>
                    </a:solidFill>
                  </a:tcPr>
                </a:tc>
              </a:tr>
              <a:tr h="203125">
                <a:tc>
                  <a:txBody>
                    <a:bodyPr/>
                    <a:lstStyle/>
                    <a:p>
                      <a:pPr indent="0" lvl="0" marL="0" marR="0" rtl="0" algn="ctr">
                        <a:spcBef>
                          <a:spcPts val="0"/>
                        </a:spcBef>
                        <a:spcAft>
                          <a:spcPts val="0"/>
                        </a:spcAft>
                        <a:buNone/>
                      </a:pPr>
                      <a:r>
                        <a:rPr b="1" lang="en-US" sz="1200">
                          <a:solidFill>
                            <a:schemeClr val="lt1"/>
                          </a:solidFill>
                        </a:rPr>
                        <a:t>Gender</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r>
              <a:tr h="203125">
                <a:tc>
                  <a:txBody>
                    <a:bodyPr/>
                    <a:lstStyle/>
                    <a:p>
                      <a:pPr indent="0" lvl="0" marL="0" marR="0" rtl="0" algn="ctr">
                        <a:spcBef>
                          <a:spcPts val="0"/>
                        </a:spcBef>
                        <a:spcAft>
                          <a:spcPts val="0"/>
                        </a:spcAft>
                        <a:buNone/>
                      </a:pPr>
                      <a:r>
                        <a:rPr b="1" lang="en-US" sz="1200">
                          <a:solidFill>
                            <a:schemeClr val="lt1"/>
                          </a:solidFill>
                        </a:rPr>
                        <a:t>Race/ ethnicity</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EB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r>
              <a:tr h="203125">
                <a:tc>
                  <a:txBody>
                    <a:bodyPr/>
                    <a:lstStyle/>
                    <a:p>
                      <a:pPr indent="0" lvl="0" marL="0" marR="0" rtl="0" algn="ctr">
                        <a:spcBef>
                          <a:spcPts val="0"/>
                        </a:spcBef>
                        <a:spcAft>
                          <a:spcPts val="0"/>
                        </a:spcAft>
                        <a:buNone/>
                      </a:pPr>
                      <a:r>
                        <a:rPr b="1" lang="en-US" sz="1200">
                          <a:solidFill>
                            <a:schemeClr val="lt1"/>
                          </a:solidFill>
                        </a:rPr>
                        <a:t>LGBTQIA+</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r h="203125">
                <a:tc>
                  <a:txBody>
                    <a:bodyPr/>
                    <a:lstStyle/>
                    <a:p>
                      <a:pPr indent="0" lvl="0" marL="0" marR="0" rtl="0" algn="ctr">
                        <a:spcBef>
                          <a:spcPts val="0"/>
                        </a:spcBef>
                        <a:spcAft>
                          <a:spcPts val="0"/>
                        </a:spcAft>
                        <a:buNone/>
                      </a:pPr>
                      <a:r>
                        <a:rPr b="1" lang="en-US" sz="1200">
                          <a:solidFill>
                            <a:schemeClr val="lt1"/>
                          </a:solidFill>
                        </a:rPr>
                        <a:t>Religion</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r>
              <a:tr h="203125">
                <a:tc>
                  <a:txBody>
                    <a:bodyPr/>
                    <a:lstStyle/>
                    <a:p>
                      <a:pPr indent="0" lvl="0" marL="0" marR="0" rtl="0" algn="ctr">
                        <a:spcBef>
                          <a:spcPts val="0"/>
                        </a:spcBef>
                        <a:spcAft>
                          <a:spcPts val="0"/>
                        </a:spcAft>
                        <a:buNone/>
                      </a:pPr>
                      <a:r>
                        <a:rPr b="1" lang="en-US" sz="1200">
                          <a:solidFill>
                            <a:schemeClr val="lt1"/>
                          </a:solidFill>
                        </a:rPr>
                        <a:t>Physical ability</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r h="203125">
                <a:tc>
                  <a:txBody>
                    <a:bodyPr/>
                    <a:lstStyle/>
                    <a:p>
                      <a:pPr indent="0" lvl="0" marL="0" marR="0" rtl="0" algn="ctr">
                        <a:spcBef>
                          <a:spcPts val="0"/>
                        </a:spcBef>
                        <a:spcAft>
                          <a:spcPts val="0"/>
                        </a:spcAft>
                        <a:buNone/>
                      </a:pPr>
                      <a:r>
                        <a:rPr b="1" lang="en-US" sz="1200">
                          <a:solidFill>
                            <a:schemeClr val="lt1"/>
                          </a:solidFill>
                        </a:rPr>
                        <a:t>Social class or caste</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r>
              <a:tr h="203125">
                <a:tc>
                  <a:txBody>
                    <a:bodyPr/>
                    <a:lstStyle/>
                    <a:p>
                      <a:pPr indent="0" lvl="0" marL="0" marR="0" rtl="0" algn="ctr">
                        <a:spcBef>
                          <a:spcPts val="0"/>
                        </a:spcBef>
                        <a:spcAft>
                          <a:spcPts val="0"/>
                        </a:spcAft>
                        <a:buNone/>
                      </a:pPr>
                      <a:r>
                        <a:rPr b="1" lang="en-US" sz="1200">
                          <a:solidFill>
                            <a:schemeClr val="lt1"/>
                          </a:solidFill>
                        </a:rPr>
                        <a:t>Language</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r h="203125">
                <a:tc>
                  <a:txBody>
                    <a:bodyPr/>
                    <a:lstStyle/>
                    <a:p>
                      <a:pPr indent="0" lvl="0" marL="0" marR="0" rtl="0" algn="ctr">
                        <a:spcBef>
                          <a:spcPts val="0"/>
                        </a:spcBef>
                        <a:spcAft>
                          <a:spcPts val="0"/>
                        </a:spcAft>
                        <a:buNone/>
                      </a:pPr>
                      <a:r>
                        <a:rPr b="1" lang="en-US" sz="1200">
                          <a:solidFill>
                            <a:schemeClr val="lt1"/>
                          </a:solidFill>
                        </a:rPr>
                        <a:t>Migrant status</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r h="203125">
                <a:tc>
                  <a:txBody>
                    <a:bodyPr/>
                    <a:lstStyle/>
                    <a:p>
                      <a:pPr indent="0" lvl="0" marL="0" marR="0" rtl="0" algn="ctr">
                        <a:spcBef>
                          <a:spcPts val="0"/>
                        </a:spcBef>
                        <a:spcAft>
                          <a:spcPts val="0"/>
                        </a:spcAft>
                        <a:buNone/>
                      </a:pPr>
                      <a:r>
                        <a:rPr b="1" lang="en-US" sz="1200">
                          <a:solidFill>
                            <a:schemeClr val="lt1"/>
                          </a:solidFill>
                        </a:rPr>
                        <a:t>Political beliefs</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r h="277825">
                <a:tc>
                  <a:txBody>
                    <a:bodyPr/>
                    <a:lstStyle/>
                    <a:p>
                      <a:pPr indent="0" lvl="0" marL="0" marR="0" rtl="0" algn="ctr">
                        <a:spcBef>
                          <a:spcPts val="0"/>
                        </a:spcBef>
                        <a:spcAft>
                          <a:spcPts val="0"/>
                        </a:spcAft>
                        <a:buNone/>
                      </a:pPr>
                      <a:r>
                        <a:rPr b="1" lang="en-US" sz="1200">
                          <a:solidFill>
                            <a:schemeClr val="lt1"/>
                          </a:solidFill>
                        </a:rPr>
                        <a:t>Region/ residence</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r h="203125">
                <a:tc>
                  <a:txBody>
                    <a:bodyPr/>
                    <a:lstStyle/>
                    <a:p>
                      <a:pPr indent="0" lvl="0" marL="0" marR="0" rtl="0" algn="ctr">
                        <a:spcBef>
                          <a:spcPts val="0"/>
                        </a:spcBef>
                        <a:spcAft>
                          <a:spcPts val="0"/>
                        </a:spcAft>
                        <a:buNone/>
                      </a:pPr>
                      <a:r>
                        <a:rPr b="1" lang="en-US" sz="1200">
                          <a:solidFill>
                            <a:schemeClr val="lt1"/>
                          </a:solidFill>
                        </a:rPr>
                        <a:t>Court-involved</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r h="203125">
                <a:tc>
                  <a:txBody>
                    <a:bodyPr/>
                    <a:lstStyle/>
                    <a:p>
                      <a:pPr indent="0" lvl="0" marL="0" marR="0" rtl="0" algn="ctr">
                        <a:spcBef>
                          <a:spcPts val="0"/>
                        </a:spcBef>
                        <a:spcAft>
                          <a:spcPts val="0"/>
                        </a:spcAft>
                        <a:buNone/>
                      </a:pPr>
                      <a:r>
                        <a:rPr b="1" lang="en-US" sz="1200">
                          <a:solidFill>
                            <a:schemeClr val="lt1"/>
                          </a:solidFill>
                        </a:rPr>
                        <a:t>HIV/AIDs status</a:t>
                      </a:r>
                      <a:endParaRPr b="1" sz="1200">
                        <a:solidFill>
                          <a:schemeClr val="lt1"/>
                        </a:solidFill>
                      </a:endParaRPr>
                    </a:p>
                  </a:txBody>
                  <a:tcPr marT="45725" marB="45725" marR="36000" marL="36000">
                    <a:solidFill>
                      <a:srgbClr val="007899"/>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91B6AF"/>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c>
                  <a:txBody>
                    <a:bodyPr/>
                    <a:lstStyle/>
                    <a:p>
                      <a:pPr indent="0" lvl="0" marL="0" marR="0" rtl="0" algn="ctr">
                        <a:spcBef>
                          <a:spcPts val="0"/>
                        </a:spcBef>
                        <a:spcAft>
                          <a:spcPts val="0"/>
                        </a:spcAft>
                        <a:buNone/>
                      </a:pPr>
                      <a:r>
                        <a:t/>
                      </a:r>
                      <a:endParaRPr sz="1200"/>
                    </a:p>
                  </a:txBody>
                  <a:tcPr marT="45725" marB="45725" marR="36000" marL="36000">
                    <a:solidFill>
                      <a:srgbClr val="F2F2F2"/>
                    </a:solidFill>
                  </a:tcPr>
                </a:tc>
              </a:tr>
            </a:tbl>
          </a:graphicData>
        </a:graphic>
      </p:graphicFrame>
      <p:sp>
        <p:nvSpPr>
          <p:cNvPr id="822" name="Google Shape;822;p22"/>
          <p:cNvSpPr txBox="1"/>
          <p:nvPr/>
        </p:nvSpPr>
        <p:spPr>
          <a:xfrm>
            <a:off x="1190548" y="1594224"/>
            <a:ext cx="9568709" cy="2604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Primary social identity markers that result in injustices by community, as identified by anchor partners</a:t>
            </a:r>
            <a:endParaRPr/>
          </a:p>
        </p:txBody>
      </p:sp>
      <p:sp>
        <p:nvSpPr>
          <p:cNvPr id="823" name="Google Shape;823;p22"/>
          <p:cNvSpPr txBox="1"/>
          <p:nvPr/>
        </p:nvSpPr>
        <p:spPr>
          <a:xfrm>
            <a:off x="812568" y="6516951"/>
            <a:ext cx="105668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 GOYN, “GOYN Communities and Structural Justice at a Glance”</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23"/>
          <p:cNvSpPr txBox="1"/>
          <p:nvPr>
            <p:ph type="title"/>
          </p:nvPr>
        </p:nvSpPr>
        <p:spPr>
          <a:xfrm>
            <a:off x="1369219" y="677874"/>
            <a:ext cx="9453562"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These injustices are caused by an entire complex of underlying individual-, community- and ecosystem-level factors</a:t>
            </a:r>
            <a:endParaRPr/>
          </a:p>
        </p:txBody>
      </p:sp>
      <p:sp>
        <p:nvSpPr>
          <p:cNvPr id="829" name="Google Shape;829;p23"/>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WHY THEY ARE AFFECTED</a:t>
            </a:r>
            <a:endParaRPr/>
          </a:p>
        </p:txBody>
      </p:sp>
      <p:sp>
        <p:nvSpPr>
          <p:cNvPr id="830" name="Google Shape;830;p23"/>
          <p:cNvSpPr/>
          <p:nvPr/>
        </p:nvSpPr>
        <p:spPr>
          <a:xfrm>
            <a:off x="2199950" y="5793155"/>
            <a:ext cx="7792100" cy="517279"/>
          </a:xfrm>
          <a:prstGeom prst="roundRect">
            <a:avLst>
              <a:gd fmla="val 16667" name="adj"/>
            </a:avLst>
          </a:prstGeom>
          <a:solidFill>
            <a:srgbClr val="7F7F7F"/>
          </a:solidFill>
          <a:ln>
            <a:noFill/>
          </a:ln>
        </p:spPr>
        <p:txBody>
          <a:bodyPr anchorCtr="0" anchor="ctr" bIns="91425" lIns="182875" spcFirstLastPara="1" rIns="182875" wrap="square" tIns="91425">
            <a:noAutofit/>
          </a:bodyPr>
          <a:lstStyle/>
          <a:p>
            <a:pPr indent="0" lvl="0" marL="0" marR="0" rtl="0" algn="ctr">
              <a:lnSpc>
                <a:spcPct val="100000"/>
              </a:lnSpc>
              <a:spcBef>
                <a:spcPts val="0"/>
              </a:spcBef>
              <a:spcAft>
                <a:spcPts val="0"/>
              </a:spcAft>
              <a:buClr>
                <a:schemeClr val="lt1"/>
              </a:buClr>
              <a:buSzPts val="1400"/>
              <a:buFont typeface="Arial"/>
              <a:buNone/>
            </a:pPr>
            <a:r>
              <a:rPr b="0" i="1" lang="en-US" sz="1400">
                <a:solidFill>
                  <a:schemeClr val="lt1"/>
                </a:solidFill>
                <a:latin typeface="Arial"/>
                <a:ea typeface="Arial"/>
                <a:cs typeface="Arial"/>
                <a:sym typeface="Arial"/>
              </a:rPr>
              <a:t> Driving structural change will require understanding, linking together and navigating intersecting barriers across all levels</a:t>
            </a:r>
            <a:endParaRPr b="0" i="1" sz="1400">
              <a:solidFill>
                <a:schemeClr val="lt1"/>
              </a:solidFill>
              <a:latin typeface="Arial"/>
              <a:ea typeface="Arial"/>
              <a:cs typeface="Arial"/>
              <a:sym typeface="Arial"/>
            </a:endParaRPr>
          </a:p>
        </p:txBody>
      </p:sp>
      <p:grpSp>
        <p:nvGrpSpPr>
          <p:cNvPr id="831" name="Google Shape;831;p23"/>
          <p:cNvGrpSpPr/>
          <p:nvPr/>
        </p:nvGrpSpPr>
        <p:grpSpPr>
          <a:xfrm>
            <a:off x="1253200" y="2087943"/>
            <a:ext cx="3806280" cy="3492000"/>
            <a:chOff x="1276350" y="2366881"/>
            <a:chExt cx="4013200" cy="3691019"/>
          </a:xfrm>
        </p:grpSpPr>
        <p:sp>
          <p:nvSpPr>
            <p:cNvPr id="832" name="Google Shape;832;p23"/>
            <p:cNvSpPr/>
            <p:nvPr/>
          </p:nvSpPr>
          <p:spPr>
            <a:xfrm>
              <a:off x="1276350" y="2366881"/>
              <a:ext cx="4013200" cy="3691019"/>
            </a:xfrm>
            <a:prstGeom prst="ellipse">
              <a:avLst/>
            </a:prstGeom>
            <a:solidFill>
              <a:srgbClr val="B8D0CB"/>
            </a:solidFill>
            <a:ln cap="flat" cmpd="sng" w="12700">
              <a:solidFill>
                <a:srgbClr val="B8D0C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3" name="Google Shape;833;p23"/>
            <p:cNvSpPr/>
            <p:nvPr/>
          </p:nvSpPr>
          <p:spPr>
            <a:xfrm>
              <a:off x="1756398" y="2479728"/>
              <a:ext cx="3053104" cy="2808000"/>
            </a:xfrm>
            <a:prstGeom prst="ellipse">
              <a:avLst/>
            </a:prstGeom>
            <a:solidFill>
              <a:srgbClr val="91B6AF"/>
            </a:solidFill>
            <a:ln cap="flat" cmpd="sng" w="12700">
              <a:solidFill>
                <a:srgbClr val="91B6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4" name="Google Shape;834;p23"/>
            <p:cNvSpPr/>
            <p:nvPr/>
          </p:nvSpPr>
          <p:spPr>
            <a:xfrm>
              <a:off x="2256950" y="2598244"/>
              <a:ext cx="2052000" cy="1887266"/>
            </a:xfrm>
            <a:prstGeom prst="ellipse">
              <a:avLst/>
            </a:prstGeom>
            <a:solidFill>
              <a:srgbClr val="6F8C85"/>
            </a:solidFill>
            <a:ln cap="flat" cmpd="sng" w="12700">
              <a:solidFill>
                <a:srgbClr val="6F8C8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35" name="Google Shape;835;p23"/>
          <p:cNvSpPr txBox="1"/>
          <p:nvPr/>
        </p:nvSpPr>
        <p:spPr>
          <a:xfrm>
            <a:off x="2299774" y="3067788"/>
            <a:ext cx="173179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Arial"/>
                <a:ea typeface="Arial"/>
                <a:cs typeface="Arial"/>
                <a:sym typeface="Arial"/>
              </a:rPr>
              <a:t>Individual</a:t>
            </a:r>
            <a:endParaRPr/>
          </a:p>
        </p:txBody>
      </p:sp>
      <p:sp>
        <p:nvSpPr>
          <p:cNvPr id="836" name="Google Shape;836;p23"/>
          <p:cNvSpPr txBox="1"/>
          <p:nvPr/>
        </p:nvSpPr>
        <p:spPr>
          <a:xfrm>
            <a:off x="2147374" y="4280009"/>
            <a:ext cx="20520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Arial"/>
                <a:ea typeface="Arial"/>
                <a:cs typeface="Arial"/>
                <a:sym typeface="Arial"/>
              </a:rPr>
              <a:t>Community </a:t>
            </a:r>
            <a:endParaRPr/>
          </a:p>
        </p:txBody>
      </p:sp>
      <p:sp>
        <p:nvSpPr>
          <p:cNvPr id="837" name="Google Shape;837;p23"/>
          <p:cNvSpPr txBox="1"/>
          <p:nvPr/>
        </p:nvSpPr>
        <p:spPr>
          <a:xfrm>
            <a:off x="2299774" y="5023773"/>
            <a:ext cx="173179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Arial"/>
                <a:ea typeface="Arial"/>
                <a:cs typeface="Arial"/>
                <a:sym typeface="Arial"/>
              </a:rPr>
              <a:t>Ecosystem</a:t>
            </a:r>
            <a:endParaRPr/>
          </a:p>
        </p:txBody>
      </p:sp>
      <p:sp>
        <p:nvSpPr>
          <p:cNvPr id="838" name="Google Shape;838;p23"/>
          <p:cNvSpPr/>
          <p:nvPr/>
        </p:nvSpPr>
        <p:spPr>
          <a:xfrm>
            <a:off x="5846758" y="2065053"/>
            <a:ext cx="4993623" cy="692497"/>
          </a:xfrm>
          <a:prstGeom prst="roundRect">
            <a:avLst>
              <a:gd fmla="val 16667" name="adj"/>
            </a:avLst>
          </a:prstGeom>
          <a:noFill/>
          <a:ln cap="flat" cmpd="sng" w="19050">
            <a:solidFill>
              <a:srgbClr val="6F8C8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9" name="Google Shape;839;p23"/>
          <p:cNvSpPr/>
          <p:nvPr/>
        </p:nvSpPr>
        <p:spPr>
          <a:xfrm>
            <a:off x="5846758" y="2862456"/>
            <a:ext cx="4993623" cy="1310626"/>
          </a:xfrm>
          <a:prstGeom prst="roundRect">
            <a:avLst>
              <a:gd fmla="val 16667" name="adj"/>
            </a:avLst>
          </a:prstGeom>
          <a:noFill/>
          <a:ln cap="flat" cmpd="sng" w="19050">
            <a:solidFill>
              <a:srgbClr val="91B6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0" name="Google Shape;840;p23"/>
          <p:cNvSpPr/>
          <p:nvPr/>
        </p:nvSpPr>
        <p:spPr>
          <a:xfrm>
            <a:off x="5846758" y="4259264"/>
            <a:ext cx="4993623" cy="1322374"/>
          </a:xfrm>
          <a:prstGeom prst="roundRect">
            <a:avLst>
              <a:gd fmla="val 16667" name="adj"/>
            </a:avLst>
          </a:prstGeom>
          <a:noFill/>
          <a:ln cap="flat" cmpd="sng" w="19050">
            <a:solidFill>
              <a:srgbClr val="B9D1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1" name="Google Shape;841;p23"/>
          <p:cNvSpPr txBox="1"/>
          <p:nvPr/>
        </p:nvSpPr>
        <p:spPr>
          <a:xfrm>
            <a:off x="5884702" y="2084010"/>
            <a:ext cx="4968279"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Individual-level </a:t>
            </a:r>
            <a:r>
              <a:rPr lang="en-US" sz="1300">
                <a:solidFill>
                  <a:schemeClr val="dk1"/>
                </a:solidFill>
                <a:latin typeface="Arial"/>
                <a:ea typeface="Arial"/>
                <a:cs typeface="Arial"/>
                <a:sym typeface="Arial"/>
              </a:rPr>
              <a:t>barriers include:</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Behaviours, attitudes and mindsets of disadvantaged OY</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Lack of knowledge and / or skills</a:t>
            </a:r>
            <a:endParaRPr/>
          </a:p>
        </p:txBody>
      </p:sp>
      <p:sp>
        <p:nvSpPr>
          <p:cNvPr id="842" name="Google Shape;842;p23"/>
          <p:cNvSpPr txBox="1"/>
          <p:nvPr/>
        </p:nvSpPr>
        <p:spPr>
          <a:xfrm>
            <a:off x="5884702" y="2880420"/>
            <a:ext cx="4968279"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Community-level </a:t>
            </a:r>
            <a:r>
              <a:rPr lang="en-US" sz="1300">
                <a:solidFill>
                  <a:schemeClr val="dk1"/>
                </a:solidFill>
                <a:latin typeface="Arial"/>
                <a:ea typeface="Arial"/>
                <a:cs typeface="Arial"/>
                <a:sym typeface="Arial"/>
              </a:rPr>
              <a:t>barriers cover family, school, neighbourhood, and workplace environments, and include:</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Discrimination, harassment and safety</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Societal roles and expectations</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Housing instability</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Intergenerational poverty and immobility</a:t>
            </a:r>
            <a:endParaRPr/>
          </a:p>
        </p:txBody>
      </p:sp>
      <p:sp>
        <p:nvSpPr>
          <p:cNvPr id="843" name="Google Shape;843;p23"/>
          <p:cNvSpPr txBox="1"/>
          <p:nvPr/>
        </p:nvSpPr>
        <p:spPr>
          <a:xfrm>
            <a:off x="5884702" y="4288976"/>
            <a:ext cx="4968279"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Ecosystem-level </a:t>
            </a:r>
            <a:r>
              <a:rPr lang="en-US" sz="1300">
                <a:solidFill>
                  <a:schemeClr val="dk1"/>
                </a:solidFill>
                <a:latin typeface="Arial"/>
                <a:ea typeface="Arial"/>
                <a:cs typeface="Arial"/>
                <a:sym typeface="Arial"/>
              </a:rPr>
              <a:t>barriers cover the political, socio-economic and geographical structures, and include:</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Education and employment policies</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Income inequality</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Lack of access to employment &amp; education opportunities</a:t>
            </a:r>
            <a:endParaRPr/>
          </a:p>
          <a:p>
            <a:pPr indent="-285750" lvl="0" marL="285750" marR="0" rtl="0" algn="l">
              <a:spcBef>
                <a:spcPts val="0"/>
              </a:spcBef>
              <a:spcAft>
                <a:spcPts val="0"/>
              </a:spcAft>
              <a:buClr>
                <a:schemeClr val="dk1"/>
              </a:buClr>
              <a:buSzPts val="1300"/>
              <a:buFont typeface="Arial"/>
              <a:buChar char="•"/>
            </a:pPr>
            <a:r>
              <a:rPr lang="en-US" sz="1300">
                <a:solidFill>
                  <a:schemeClr val="dk1"/>
                </a:solidFill>
                <a:latin typeface="Arial"/>
                <a:ea typeface="Arial"/>
                <a:cs typeface="Arial"/>
                <a:sym typeface="Arial"/>
              </a:rPr>
              <a:t>Property and other institutional rights</a:t>
            </a:r>
            <a:endParaRPr/>
          </a:p>
        </p:txBody>
      </p:sp>
      <p:grpSp>
        <p:nvGrpSpPr>
          <p:cNvPr id="844" name="Google Shape;844;p23"/>
          <p:cNvGrpSpPr/>
          <p:nvPr/>
        </p:nvGrpSpPr>
        <p:grpSpPr>
          <a:xfrm>
            <a:off x="3725596" y="2460231"/>
            <a:ext cx="2056467" cy="2400417"/>
            <a:chOff x="3685474" y="2249919"/>
            <a:chExt cx="2710051" cy="2400417"/>
          </a:xfrm>
        </p:grpSpPr>
        <p:cxnSp>
          <p:nvCxnSpPr>
            <p:cNvPr id="845" name="Google Shape;845;p23"/>
            <p:cNvCxnSpPr/>
            <p:nvPr/>
          </p:nvCxnSpPr>
          <p:spPr>
            <a:xfrm>
              <a:off x="3685474" y="2249919"/>
              <a:ext cx="2710051" cy="10163"/>
            </a:xfrm>
            <a:prstGeom prst="straightConnector1">
              <a:avLst/>
            </a:prstGeom>
            <a:noFill/>
            <a:ln cap="flat" cmpd="sng" w="12700">
              <a:solidFill>
                <a:srgbClr val="6F8C85"/>
              </a:solidFill>
              <a:prstDash val="dash"/>
              <a:miter lim="800000"/>
              <a:headEnd len="sm" w="sm" type="none"/>
              <a:tailEnd len="med" w="med" type="oval"/>
            </a:ln>
          </p:spPr>
        </p:cxnSp>
        <p:cxnSp>
          <p:nvCxnSpPr>
            <p:cNvPr id="846" name="Google Shape;846;p23"/>
            <p:cNvCxnSpPr/>
            <p:nvPr/>
          </p:nvCxnSpPr>
          <p:spPr>
            <a:xfrm>
              <a:off x="4627334" y="3349406"/>
              <a:ext cx="1768191" cy="0"/>
            </a:xfrm>
            <a:prstGeom prst="straightConnector1">
              <a:avLst/>
            </a:prstGeom>
            <a:noFill/>
            <a:ln cap="flat" cmpd="sng" w="12700">
              <a:solidFill>
                <a:srgbClr val="91B7AF"/>
              </a:solidFill>
              <a:prstDash val="dash"/>
              <a:miter lim="800000"/>
              <a:headEnd len="sm" w="sm" type="none"/>
              <a:tailEnd len="med" w="med" type="oval"/>
            </a:ln>
          </p:spPr>
        </p:cxnSp>
        <p:cxnSp>
          <p:nvCxnSpPr>
            <p:cNvPr id="847" name="Google Shape;847;p23"/>
            <p:cNvCxnSpPr/>
            <p:nvPr/>
          </p:nvCxnSpPr>
          <p:spPr>
            <a:xfrm>
              <a:off x="4627333" y="4650336"/>
              <a:ext cx="1768192" cy="0"/>
            </a:xfrm>
            <a:prstGeom prst="straightConnector1">
              <a:avLst/>
            </a:prstGeom>
            <a:noFill/>
            <a:ln cap="flat" cmpd="sng" w="12700">
              <a:solidFill>
                <a:srgbClr val="B9D1CC"/>
              </a:solidFill>
              <a:prstDash val="dash"/>
              <a:miter lim="800000"/>
              <a:headEnd len="sm" w="sm" type="none"/>
              <a:tailEnd len="med" w="med" type="oval"/>
            </a:ln>
          </p:spPr>
        </p:cxnSp>
      </p:grpSp>
      <p:sp>
        <p:nvSpPr>
          <p:cNvPr id="848" name="Google Shape;848;p23"/>
          <p:cNvSpPr txBox="1"/>
          <p:nvPr/>
        </p:nvSpPr>
        <p:spPr>
          <a:xfrm>
            <a:off x="1074801" y="1594224"/>
            <a:ext cx="9568709" cy="2604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Synthesis of barriers identified by anchor partners and young people</a:t>
            </a:r>
            <a:endParaRPr/>
          </a:p>
        </p:txBody>
      </p:sp>
      <p:sp>
        <p:nvSpPr>
          <p:cNvPr id="849" name="Google Shape;849;p23"/>
          <p:cNvSpPr txBox="1"/>
          <p:nvPr/>
        </p:nvSpPr>
        <p:spPr>
          <a:xfrm>
            <a:off x="812568" y="6516951"/>
            <a:ext cx="105668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Sources: Research by anchor partners; interview &amp; workshop with anchor partners; group session with young people; presentations from the GOYN Equity Summit in 2021</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24"/>
          <p:cNvSpPr txBox="1"/>
          <p:nvPr>
            <p:ph type="title"/>
          </p:nvPr>
        </p:nvSpPr>
        <p:spPr>
          <a:xfrm>
            <a:off x="1969154" y="677874"/>
            <a:ext cx="8253692"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These barriers manifest in various ways from the start of disadvantaged OY’s education journey… </a:t>
            </a:r>
            <a:endParaRPr/>
          </a:p>
        </p:txBody>
      </p:sp>
      <p:sp>
        <p:nvSpPr>
          <p:cNvPr id="855" name="Google Shape;855;p24"/>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HOW THEY ARE AFFECTED</a:t>
            </a:r>
            <a:endParaRPr/>
          </a:p>
        </p:txBody>
      </p:sp>
      <p:sp>
        <p:nvSpPr>
          <p:cNvPr id="856" name="Google Shape;856;p24"/>
          <p:cNvSpPr/>
          <p:nvPr/>
        </p:nvSpPr>
        <p:spPr>
          <a:xfrm rot="-5400000">
            <a:off x="600552" y="2524780"/>
            <a:ext cx="1116000" cy="360000"/>
          </a:xfrm>
          <a:prstGeom prst="rect">
            <a:avLst/>
          </a:prstGeom>
          <a:solidFill>
            <a:srgbClr val="6F8C85"/>
          </a:solidFill>
          <a:ln cap="flat" cmpd="sng" w="12700">
            <a:solidFill>
              <a:srgbClr val="6F8C85"/>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lang="en-US" sz="1600">
                <a:solidFill>
                  <a:srgbClr val="3B3B3B"/>
                </a:solidFill>
                <a:latin typeface="Arial"/>
                <a:ea typeface="Arial"/>
                <a:cs typeface="Arial"/>
                <a:sym typeface="Arial"/>
              </a:rPr>
              <a:t>Individual</a:t>
            </a:r>
            <a:endParaRPr/>
          </a:p>
        </p:txBody>
      </p:sp>
      <p:sp>
        <p:nvSpPr>
          <p:cNvPr id="857" name="Google Shape;857;p24"/>
          <p:cNvSpPr/>
          <p:nvPr/>
        </p:nvSpPr>
        <p:spPr>
          <a:xfrm rot="-5400000">
            <a:off x="456553" y="3971715"/>
            <a:ext cx="1404000" cy="360000"/>
          </a:xfrm>
          <a:prstGeom prst="rect">
            <a:avLst/>
          </a:prstGeom>
          <a:solidFill>
            <a:srgbClr val="91B6AF"/>
          </a:solidFill>
          <a:ln cap="flat" cmpd="sng" w="12700">
            <a:solidFill>
              <a:srgbClr val="C4D0CD"/>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b="1" lang="en-US" sz="1600">
                <a:solidFill>
                  <a:srgbClr val="3B3B3B"/>
                </a:solidFill>
                <a:latin typeface="Arial"/>
                <a:ea typeface="Arial"/>
                <a:cs typeface="Arial"/>
                <a:sym typeface="Arial"/>
              </a:rPr>
              <a:t>Community</a:t>
            </a:r>
            <a:endParaRPr/>
          </a:p>
        </p:txBody>
      </p:sp>
      <p:sp>
        <p:nvSpPr>
          <p:cNvPr id="858" name="Google Shape;858;p24"/>
          <p:cNvSpPr txBox="1"/>
          <p:nvPr/>
        </p:nvSpPr>
        <p:spPr>
          <a:xfrm>
            <a:off x="1487487" y="1713934"/>
            <a:ext cx="5711863" cy="32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Barriers along the education pathway</a:t>
            </a:r>
            <a:endParaRPr/>
          </a:p>
        </p:txBody>
      </p:sp>
      <p:sp>
        <p:nvSpPr>
          <p:cNvPr id="859" name="Google Shape;859;p24"/>
          <p:cNvSpPr txBox="1"/>
          <p:nvPr/>
        </p:nvSpPr>
        <p:spPr>
          <a:xfrm>
            <a:off x="7342571" y="1713934"/>
            <a:ext cx="4341429" cy="2895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Illustrative examples</a:t>
            </a:r>
            <a:endParaRPr/>
          </a:p>
        </p:txBody>
      </p:sp>
      <p:sp>
        <p:nvSpPr>
          <p:cNvPr id="860" name="Google Shape;860;p24"/>
          <p:cNvSpPr/>
          <p:nvPr/>
        </p:nvSpPr>
        <p:spPr>
          <a:xfrm>
            <a:off x="10470069" y="192411"/>
            <a:ext cx="1476000" cy="324000"/>
          </a:xfrm>
          <a:prstGeom prst="rect">
            <a:avLst/>
          </a:prstGeom>
          <a:solidFill>
            <a:srgbClr val="91B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1" name="Google Shape;861;p24"/>
          <p:cNvSpPr txBox="1"/>
          <p:nvPr/>
        </p:nvSpPr>
        <p:spPr>
          <a:xfrm>
            <a:off x="10685854" y="201429"/>
            <a:ext cx="12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Arial"/>
                <a:ea typeface="Arial"/>
                <a:cs typeface="Arial"/>
                <a:sym typeface="Arial"/>
              </a:rPr>
              <a:t>Education</a:t>
            </a:r>
            <a:endParaRPr/>
          </a:p>
        </p:txBody>
      </p:sp>
      <p:grpSp>
        <p:nvGrpSpPr>
          <p:cNvPr id="862" name="Google Shape;862;p24"/>
          <p:cNvGrpSpPr/>
          <p:nvPr/>
        </p:nvGrpSpPr>
        <p:grpSpPr>
          <a:xfrm>
            <a:off x="10310049" y="112699"/>
            <a:ext cx="324000" cy="324000"/>
            <a:chOff x="11276949" y="732459"/>
            <a:chExt cx="504000" cy="504000"/>
          </a:xfrm>
        </p:grpSpPr>
        <p:sp>
          <p:nvSpPr>
            <p:cNvPr id="863" name="Google Shape;863;p24"/>
            <p:cNvSpPr/>
            <p:nvPr/>
          </p:nvSpPr>
          <p:spPr>
            <a:xfrm>
              <a:off x="11276949" y="732459"/>
              <a:ext cx="504000" cy="504000"/>
            </a:xfrm>
            <a:prstGeom prst="ellipse">
              <a:avLst/>
            </a:prstGeom>
            <a:solidFill>
              <a:schemeClr val="lt1"/>
            </a:solidFill>
            <a:ln cap="flat" cmpd="sng" w="12700">
              <a:solidFill>
                <a:srgbClr val="5683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raduation cap con relleno sólido" id="864" name="Google Shape;864;p24"/>
            <p:cNvPicPr preferRelativeResize="0"/>
            <p:nvPr/>
          </p:nvPicPr>
          <p:blipFill rotWithShape="1">
            <a:blip r:embed="rId3">
              <a:alphaModFix/>
            </a:blip>
            <a:srcRect b="0" l="0" r="0" t="0"/>
            <a:stretch/>
          </p:blipFill>
          <p:spPr>
            <a:xfrm>
              <a:off x="11310746" y="758909"/>
              <a:ext cx="457200" cy="457200"/>
            </a:xfrm>
            <a:prstGeom prst="rect">
              <a:avLst/>
            </a:prstGeom>
            <a:noFill/>
            <a:ln>
              <a:noFill/>
            </a:ln>
          </p:spPr>
        </p:pic>
      </p:grpSp>
      <p:sp>
        <p:nvSpPr>
          <p:cNvPr id="865" name="Google Shape;865;p24"/>
          <p:cNvSpPr/>
          <p:nvPr/>
        </p:nvSpPr>
        <p:spPr>
          <a:xfrm>
            <a:off x="10470069" y="627347"/>
            <a:ext cx="1476000" cy="324000"/>
          </a:xfrm>
          <a:prstGeom prst="rect">
            <a:avLst/>
          </a:prstGeom>
          <a:solidFill>
            <a:srgbClr val="91B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6" name="Google Shape;866;p24"/>
          <p:cNvSpPr txBox="1"/>
          <p:nvPr/>
        </p:nvSpPr>
        <p:spPr>
          <a:xfrm>
            <a:off x="10685854" y="636365"/>
            <a:ext cx="12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Arial"/>
                <a:ea typeface="Arial"/>
                <a:cs typeface="Arial"/>
                <a:sym typeface="Arial"/>
              </a:rPr>
              <a:t>Employment</a:t>
            </a:r>
            <a:endParaRPr/>
          </a:p>
        </p:txBody>
      </p:sp>
      <p:grpSp>
        <p:nvGrpSpPr>
          <p:cNvPr id="867" name="Google Shape;867;p24"/>
          <p:cNvGrpSpPr/>
          <p:nvPr/>
        </p:nvGrpSpPr>
        <p:grpSpPr>
          <a:xfrm>
            <a:off x="10310049" y="553052"/>
            <a:ext cx="324000" cy="324000"/>
            <a:chOff x="14710599" y="727042"/>
            <a:chExt cx="504000" cy="504000"/>
          </a:xfrm>
        </p:grpSpPr>
        <p:sp>
          <p:nvSpPr>
            <p:cNvPr id="868" name="Google Shape;868;p24"/>
            <p:cNvSpPr/>
            <p:nvPr/>
          </p:nvSpPr>
          <p:spPr>
            <a:xfrm>
              <a:off x="14710599" y="727042"/>
              <a:ext cx="504000" cy="504000"/>
            </a:xfrm>
            <a:prstGeom prst="ellipse">
              <a:avLst/>
            </a:prstGeom>
            <a:solidFill>
              <a:schemeClr val="lt1"/>
            </a:solidFill>
            <a:ln cap="flat" cmpd="sng" w="12700">
              <a:solidFill>
                <a:srgbClr val="5683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Employee badge con relleno sólido" id="869" name="Google Shape;869;p24"/>
            <p:cNvPicPr preferRelativeResize="0"/>
            <p:nvPr/>
          </p:nvPicPr>
          <p:blipFill rotWithShape="1">
            <a:blip r:embed="rId4">
              <a:alphaModFix/>
            </a:blip>
            <a:srcRect b="0" l="0" r="0" t="0"/>
            <a:stretch/>
          </p:blipFill>
          <p:spPr>
            <a:xfrm>
              <a:off x="14787929" y="780590"/>
              <a:ext cx="361950" cy="361950"/>
            </a:xfrm>
            <a:prstGeom prst="rect">
              <a:avLst/>
            </a:prstGeom>
            <a:noFill/>
            <a:ln>
              <a:noFill/>
            </a:ln>
          </p:spPr>
        </p:pic>
      </p:grpSp>
      <p:sp>
        <p:nvSpPr>
          <p:cNvPr id="870" name="Google Shape;870;p24"/>
          <p:cNvSpPr/>
          <p:nvPr/>
        </p:nvSpPr>
        <p:spPr>
          <a:xfrm>
            <a:off x="10229196" y="535461"/>
            <a:ext cx="1759008" cy="434936"/>
          </a:xfrm>
          <a:prstGeom prst="rect">
            <a:avLst/>
          </a:prstGeom>
          <a:solidFill>
            <a:schemeClr val="lt1">
              <a:alpha val="5882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1" name="Google Shape;871;p24"/>
          <p:cNvSpPr/>
          <p:nvPr/>
        </p:nvSpPr>
        <p:spPr>
          <a:xfrm rot="-5400000">
            <a:off x="528553" y="5528998"/>
            <a:ext cx="1260000" cy="360000"/>
          </a:xfrm>
          <a:prstGeom prst="rect">
            <a:avLst/>
          </a:prstGeom>
          <a:solidFill>
            <a:srgbClr val="B8D0CB"/>
          </a:solidFill>
          <a:ln cap="flat" cmpd="sng" w="12700">
            <a:solidFill>
              <a:srgbClr val="C4D0CD"/>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b="1" lang="en-US" sz="1600">
                <a:solidFill>
                  <a:srgbClr val="3B3B3B"/>
                </a:solidFill>
                <a:latin typeface="Arial"/>
                <a:ea typeface="Arial"/>
                <a:cs typeface="Arial"/>
                <a:sym typeface="Arial"/>
              </a:rPr>
              <a:t>Ecosystem</a:t>
            </a:r>
            <a:endParaRPr/>
          </a:p>
        </p:txBody>
      </p:sp>
      <p:sp>
        <p:nvSpPr>
          <p:cNvPr id="872" name="Google Shape;872;p24"/>
          <p:cNvSpPr txBox="1"/>
          <p:nvPr/>
        </p:nvSpPr>
        <p:spPr>
          <a:xfrm>
            <a:off x="1487487" y="2203422"/>
            <a:ext cx="5511801" cy="1027458"/>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Confidence: </a:t>
            </a:r>
            <a:r>
              <a:rPr lang="en-US" sz="1400">
                <a:solidFill>
                  <a:schemeClr val="dk1"/>
                </a:solidFill>
                <a:latin typeface="Arial"/>
                <a:ea typeface="Arial"/>
                <a:cs typeface="Arial"/>
                <a:sym typeface="Arial"/>
              </a:rPr>
              <a:t>Low confidence and feeling of being ‘unworthy’ of quality education</a:t>
            </a:r>
            <a:endParaRPr b="1" sz="1400">
              <a:solidFill>
                <a:schemeClr val="dk1"/>
              </a:solidFill>
              <a:latin typeface="Arial"/>
              <a:ea typeface="Arial"/>
              <a:cs typeface="Arial"/>
              <a:sym typeface="Arial"/>
            </a:endParaRPr>
          </a:p>
          <a:p>
            <a:pPr indent="-193675" lvl="0" marL="193675" marR="0" rtl="0" algn="l">
              <a:spcBef>
                <a:spcPts val="4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Documentation</a:t>
            </a:r>
            <a:r>
              <a:rPr lang="en-US" sz="1400">
                <a:solidFill>
                  <a:schemeClr val="dk1"/>
                </a:solidFill>
                <a:latin typeface="Arial"/>
                <a:ea typeface="Arial"/>
                <a:cs typeface="Arial"/>
                <a:sym typeface="Arial"/>
              </a:rPr>
              <a:t>: Lack of ID limits access to education and scholarship opportunities</a:t>
            </a:r>
            <a:endParaRPr/>
          </a:p>
        </p:txBody>
      </p:sp>
      <p:sp>
        <p:nvSpPr>
          <p:cNvPr id="873" name="Google Shape;873;p24"/>
          <p:cNvSpPr txBox="1"/>
          <p:nvPr/>
        </p:nvSpPr>
        <p:spPr>
          <a:xfrm>
            <a:off x="1487487" y="3428999"/>
            <a:ext cx="5511801" cy="1485675"/>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Family support: </a:t>
            </a:r>
            <a:r>
              <a:rPr lang="en-US" sz="1400">
                <a:solidFill>
                  <a:schemeClr val="dk1"/>
                </a:solidFill>
                <a:latin typeface="Arial"/>
                <a:ea typeface="Arial"/>
                <a:cs typeface="Arial"/>
                <a:sym typeface="Arial"/>
              </a:rPr>
              <a:t>Families are unwilling to invest in the education of specific groups</a:t>
            </a:r>
            <a:endParaRPr/>
          </a:p>
          <a:p>
            <a:pPr indent="-193675" lvl="0" marL="193675" marR="0" rtl="0" algn="l">
              <a:spcBef>
                <a:spcPts val="4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Societal expectations: </a:t>
            </a:r>
            <a:r>
              <a:rPr lang="en-US" sz="1400">
                <a:solidFill>
                  <a:schemeClr val="dk1"/>
                </a:solidFill>
                <a:latin typeface="Arial"/>
                <a:ea typeface="Arial"/>
                <a:cs typeface="Arial"/>
                <a:sym typeface="Arial"/>
              </a:rPr>
              <a:t>Expectation for girls in particular to engage in unpaid domestic work rather than education</a:t>
            </a:r>
            <a:endParaRPr/>
          </a:p>
          <a:p>
            <a:pPr indent="-193675" lvl="0" marL="193675" marR="0" rtl="0" algn="l">
              <a:spcBef>
                <a:spcPts val="4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Discrimination: </a:t>
            </a:r>
            <a:r>
              <a:rPr lang="en-US" sz="1400">
                <a:solidFill>
                  <a:schemeClr val="dk1"/>
                </a:solidFill>
                <a:latin typeface="Arial"/>
                <a:ea typeface="Arial"/>
                <a:cs typeface="Arial"/>
                <a:sym typeface="Arial"/>
              </a:rPr>
              <a:t>Exclusionary practices and prejudice towards specific groups</a:t>
            </a:r>
            <a:endParaRPr b="1" sz="1400">
              <a:solidFill>
                <a:schemeClr val="dk1"/>
              </a:solidFill>
              <a:latin typeface="Arial"/>
              <a:ea typeface="Arial"/>
              <a:cs typeface="Arial"/>
              <a:sym typeface="Arial"/>
            </a:endParaRPr>
          </a:p>
        </p:txBody>
      </p:sp>
      <p:sp>
        <p:nvSpPr>
          <p:cNvPr id="874" name="Google Shape;874;p24"/>
          <p:cNvSpPr txBox="1"/>
          <p:nvPr/>
        </p:nvSpPr>
        <p:spPr>
          <a:xfrm>
            <a:off x="1487487" y="5079599"/>
            <a:ext cx="5511801" cy="1485675"/>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Safe spaces: </a:t>
            </a:r>
            <a:r>
              <a:rPr lang="en-US" sz="1400">
                <a:solidFill>
                  <a:schemeClr val="dk1"/>
                </a:solidFill>
                <a:latin typeface="Arial"/>
                <a:ea typeface="Arial"/>
                <a:cs typeface="Arial"/>
                <a:sym typeface="Arial"/>
              </a:rPr>
              <a:t>Lack of gender-friendly facilities e.g., washrooms and violence make schools an unsafe environment</a:t>
            </a:r>
            <a:endParaRPr b="1" sz="1400">
              <a:solidFill>
                <a:schemeClr val="dk1"/>
              </a:solidFill>
              <a:latin typeface="Arial"/>
              <a:ea typeface="Arial"/>
              <a:cs typeface="Arial"/>
              <a:sym typeface="Arial"/>
            </a:endParaRPr>
          </a:p>
          <a:p>
            <a:pPr indent="-193675" lvl="0" marL="193675" marR="0" rtl="0" algn="l">
              <a:spcBef>
                <a:spcPts val="4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Accessibility: </a:t>
            </a:r>
            <a:r>
              <a:rPr lang="en-US" sz="1400">
                <a:solidFill>
                  <a:schemeClr val="dk1"/>
                </a:solidFill>
                <a:latin typeface="Arial"/>
                <a:ea typeface="Arial"/>
                <a:cs typeface="Arial"/>
                <a:sym typeface="Arial"/>
              </a:rPr>
              <a:t>Long distances and lack of transport, particularly for rural opportunity youth</a:t>
            </a:r>
            <a:endParaRPr b="1" sz="1400">
              <a:solidFill>
                <a:schemeClr val="dk1"/>
              </a:solidFill>
              <a:latin typeface="Arial"/>
              <a:ea typeface="Arial"/>
              <a:cs typeface="Arial"/>
              <a:sym typeface="Arial"/>
            </a:endParaRPr>
          </a:p>
          <a:p>
            <a:pPr indent="-193675" lvl="0" marL="193675" marR="0" rtl="0" algn="l">
              <a:spcBef>
                <a:spcPts val="4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Government policy: </a:t>
            </a:r>
            <a:r>
              <a:rPr lang="en-US" sz="1400">
                <a:solidFill>
                  <a:schemeClr val="dk1"/>
                </a:solidFill>
                <a:latin typeface="Arial"/>
                <a:ea typeface="Arial"/>
                <a:cs typeface="Arial"/>
                <a:sym typeface="Arial"/>
              </a:rPr>
              <a:t>Reservation-based politics / discrimination</a:t>
            </a:r>
            <a:endParaRPr b="1" sz="1400">
              <a:solidFill>
                <a:schemeClr val="dk1"/>
              </a:solidFill>
              <a:latin typeface="Arial"/>
              <a:ea typeface="Arial"/>
              <a:cs typeface="Arial"/>
              <a:sym typeface="Arial"/>
            </a:endParaRPr>
          </a:p>
        </p:txBody>
      </p:sp>
      <p:sp>
        <p:nvSpPr>
          <p:cNvPr id="875" name="Google Shape;875;p24"/>
          <p:cNvSpPr/>
          <p:nvPr/>
        </p:nvSpPr>
        <p:spPr>
          <a:xfrm>
            <a:off x="7342571" y="2126303"/>
            <a:ext cx="4014099" cy="4101526"/>
          </a:xfrm>
          <a:prstGeom prst="rect">
            <a:avLst/>
          </a:prstGeom>
          <a:solidFill>
            <a:srgbClr val="EAEFEE"/>
          </a:solidFill>
          <a:ln cap="flat" cmpd="sng" w="12700">
            <a:solidFill>
              <a:srgbClr val="EAEF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3B3B3B"/>
                </a:solidFill>
                <a:latin typeface="Arial"/>
                <a:ea typeface="Arial"/>
                <a:cs typeface="Arial"/>
                <a:sym typeface="Arial"/>
              </a:rPr>
              <a:t>Male children </a:t>
            </a:r>
            <a:r>
              <a:rPr lang="en-US" sz="1400">
                <a:solidFill>
                  <a:srgbClr val="3B3B3B"/>
                </a:solidFill>
                <a:latin typeface="Arial"/>
                <a:ea typeface="Arial"/>
                <a:cs typeface="Arial"/>
                <a:sym typeface="Arial"/>
              </a:rPr>
              <a:t>in Ramgarh are sent to more expensive public schools to learn English, while </a:t>
            </a:r>
            <a:r>
              <a:rPr b="1" lang="en-US" sz="1400">
                <a:solidFill>
                  <a:srgbClr val="3B3B3B"/>
                </a:solidFill>
                <a:latin typeface="Arial"/>
                <a:ea typeface="Arial"/>
                <a:cs typeface="Arial"/>
                <a:sym typeface="Arial"/>
              </a:rPr>
              <a:t>females</a:t>
            </a:r>
            <a:r>
              <a:rPr lang="en-US" sz="1400">
                <a:solidFill>
                  <a:srgbClr val="3B3B3B"/>
                </a:solidFill>
                <a:latin typeface="Arial"/>
                <a:ea typeface="Arial"/>
                <a:cs typeface="Arial"/>
                <a:sym typeface="Arial"/>
              </a:rPr>
              <a:t> are sent to poorer quality government schools and expected to contribute to household chores </a:t>
            </a:r>
            <a:endParaRPr/>
          </a:p>
          <a:p>
            <a:pPr indent="0" lvl="0" marL="0" marR="0" rtl="0" algn="ctr">
              <a:spcBef>
                <a:spcPts val="0"/>
              </a:spcBef>
              <a:spcAft>
                <a:spcPts val="0"/>
              </a:spcAft>
              <a:buNone/>
            </a:pPr>
            <a:r>
              <a:t/>
            </a:r>
            <a:endParaRPr sz="1400">
              <a:solidFill>
                <a:srgbClr val="3B3B3B"/>
              </a:solidFill>
              <a:latin typeface="Arial"/>
              <a:ea typeface="Arial"/>
              <a:cs typeface="Arial"/>
              <a:sym typeface="Arial"/>
            </a:endParaRPr>
          </a:p>
          <a:p>
            <a:pPr indent="0" lvl="0" marL="0" marR="0" rtl="0" algn="ctr">
              <a:spcBef>
                <a:spcPts val="0"/>
              </a:spcBef>
              <a:spcAft>
                <a:spcPts val="0"/>
              </a:spcAft>
              <a:buNone/>
            </a:pPr>
            <a:r>
              <a:rPr lang="en-US" sz="1400">
                <a:solidFill>
                  <a:srgbClr val="3B3B3B"/>
                </a:solidFill>
                <a:latin typeface="Arial"/>
                <a:ea typeface="Arial"/>
                <a:cs typeface="Arial"/>
                <a:sym typeface="Arial"/>
              </a:rPr>
              <a:t>Families in Pune consider </a:t>
            </a:r>
            <a:r>
              <a:rPr b="1" lang="en-US" sz="1400">
                <a:solidFill>
                  <a:srgbClr val="3B3B3B"/>
                </a:solidFill>
                <a:latin typeface="Arial"/>
                <a:ea typeface="Arial"/>
                <a:cs typeface="Arial"/>
                <a:sym typeface="Arial"/>
              </a:rPr>
              <a:t>differently-abled youth </a:t>
            </a:r>
            <a:r>
              <a:rPr lang="en-US" sz="1400">
                <a:solidFill>
                  <a:srgbClr val="3B3B3B"/>
                </a:solidFill>
                <a:latin typeface="Arial"/>
                <a:ea typeface="Arial"/>
                <a:cs typeface="Arial"/>
                <a:sym typeface="Arial"/>
              </a:rPr>
              <a:t>an ‘unproductive drain on the family’ and refuse to invest in their education</a:t>
            </a:r>
            <a:endParaRPr b="1" sz="1400">
              <a:solidFill>
                <a:srgbClr val="3B3B3B"/>
              </a:solidFill>
              <a:latin typeface="Arial"/>
              <a:ea typeface="Arial"/>
              <a:cs typeface="Arial"/>
              <a:sym typeface="Arial"/>
            </a:endParaRPr>
          </a:p>
          <a:p>
            <a:pPr indent="0" lvl="0" marL="0" marR="0" rtl="0" algn="ctr">
              <a:spcBef>
                <a:spcPts val="0"/>
              </a:spcBef>
              <a:spcAft>
                <a:spcPts val="0"/>
              </a:spcAft>
              <a:buNone/>
            </a:pPr>
            <a:r>
              <a:t/>
            </a:r>
            <a:endParaRPr b="1" sz="1400">
              <a:solidFill>
                <a:srgbClr val="3B3B3B"/>
              </a:solidFill>
              <a:latin typeface="Arial"/>
              <a:ea typeface="Arial"/>
              <a:cs typeface="Arial"/>
              <a:sym typeface="Arial"/>
            </a:endParaRPr>
          </a:p>
          <a:p>
            <a:pPr indent="0" lvl="0" marL="0" marR="0" rtl="0" algn="ctr">
              <a:spcBef>
                <a:spcPts val="0"/>
              </a:spcBef>
              <a:spcAft>
                <a:spcPts val="0"/>
              </a:spcAft>
              <a:buNone/>
            </a:pPr>
            <a:r>
              <a:rPr b="1" lang="en-US" sz="1400">
                <a:solidFill>
                  <a:srgbClr val="3B3B3B"/>
                </a:solidFill>
                <a:latin typeface="Arial"/>
                <a:ea typeface="Arial"/>
                <a:cs typeface="Arial"/>
                <a:sym typeface="Arial"/>
              </a:rPr>
              <a:t>Lower-caste </a:t>
            </a:r>
            <a:r>
              <a:rPr lang="en-US" sz="1400">
                <a:solidFill>
                  <a:srgbClr val="3B3B3B"/>
                </a:solidFill>
                <a:latin typeface="Arial"/>
                <a:ea typeface="Arial"/>
                <a:cs typeface="Arial"/>
                <a:sym typeface="Arial"/>
              </a:rPr>
              <a:t>children are separated at meal and lesson time in schools in Ramgarh</a:t>
            </a:r>
            <a:endParaRPr/>
          </a:p>
          <a:p>
            <a:pPr indent="0" lvl="0" marL="0" marR="0" rtl="0" algn="ctr">
              <a:spcBef>
                <a:spcPts val="0"/>
              </a:spcBef>
              <a:spcAft>
                <a:spcPts val="0"/>
              </a:spcAft>
              <a:buNone/>
            </a:pPr>
            <a:r>
              <a:t/>
            </a:r>
            <a:endParaRPr sz="1400">
              <a:solidFill>
                <a:srgbClr val="3B3B3B"/>
              </a:solidFill>
              <a:latin typeface="Arial"/>
              <a:ea typeface="Arial"/>
              <a:cs typeface="Arial"/>
              <a:sym typeface="Arial"/>
            </a:endParaRPr>
          </a:p>
          <a:p>
            <a:pPr indent="0" lvl="0" marL="0" marR="0" rtl="0" algn="ctr">
              <a:spcBef>
                <a:spcPts val="0"/>
              </a:spcBef>
              <a:spcAft>
                <a:spcPts val="0"/>
              </a:spcAft>
              <a:buNone/>
            </a:pPr>
            <a:r>
              <a:rPr b="1" lang="en-US" sz="1400">
                <a:solidFill>
                  <a:srgbClr val="3B3B3B"/>
                </a:solidFill>
                <a:latin typeface="Arial"/>
                <a:ea typeface="Arial"/>
                <a:cs typeface="Arial"/>
                <a:sym typeface="Arial"/>
              </a:rPr>
              <a:t>Young Black women </a:t>
            </a:r>
            <a:r>
              <a:rPr lang="en-US" sz="1400">
                <a:solidFill>
                  <a:srgbClr val="3B3B3B"/>
                </a:solidFill>
                <a:latin typeface="Arial"/>
                <a:ea typeface="Arial"/>
                <a:cs typeface="Arial"/>
                <a:sym typeface="Arial"/>
              </a:rPr>
              <a:t>in Sao Paulo are more than 2x as likely to engage in unpaid domestic work than their white counterparts</a:t>
            </a:r>
            <a:endParaRPr sz="1400">
              <a:solidFill>
                <a:srgbClr val="3B3B3B"/>
              </a:solidFill>
              <a:latin typeface="Arial"/>
              <a:ea typeface="Arial"/>
              <a:cs typeface="Arial"/>
              <a:sym typeface="Arial"/>
            </a:endParaRPr>
          </a:p>
        </p:txBody>
      </p:sp>
      <p:sp>
        <p:nvSpPr>
          <p:cNvPr id="876" name="Google Shape;876;p24"/>
          <p:cNvSpPr txBox="1"/>
          <p:nvPr/>
        </p:nvSpPr>
        <p:spPr>
          <a:xfrm>
            <a:off x="812568" y="6516951"/>
            <a:ext cx="105668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Sources: Research by anchor partners; interview &amp; workshop with anchor partners; group session with young people; presentations from the GOYN Equity Summit in 2021</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0" name="Shape 880"/>
        <p:cNvGrpSpPr/>
        <p:nvPr/>
      </p:nvGrpSpPr>
      <p:grpSpPr>
        <a:xfrm>
          <a:off x="0" y="0"/>
          <a:ext cx="0" cy="0"/>
          <a:chOff x="0" y="0"/>
          <a:chExt cx="0" cy="0"/>
        </a:xfrm>
      </p:grpSpPr>
      <p:sp>
        <p:nvSpPr>
          <p:cNvPr id="881" name="Google Shape;881;p25"/>
          <p:cNvSpPr txBox="1"/>
          <p:nvPr>
            <p:ph type="title"/>
          </p:nvPr>
        </p:nvSpPr>
        <p:spPr>
          <a:xfrm>
            <a:off x="1969154" y="677874"/>
            <a:ext cx="8253692"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…and later affect their ability to access and sustain employment opportunities</a:t>
            </a:r>
            <a:endParaRPr/>
          </a:p>
        </p:txBody>
      </p:sp>
      <p:sp>
        <p:nvSpPr>
          <p:cNvPr id="882" name="Google Shape;882;p25"/>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HOW THEY ARE AFFECTED</a:t>
            </a:r>
            <a:endParaRPr/>
          </a:p>
        </p:txBody>
      </p:sp>
      <p:sp>
        <p:nvSpPr>
          <p:cNvPr id="883" name="Google Shape;883;p25"/>
          <p:cNvSpPr txBox="1"/>
          <p:nvPr/>
        </p:nvSpPr>
        <p:spPr>
          <a:xfrm>
            <a:off x="8746540" y="1659504"/>
            <a:ext cx="2838266" cy="2895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Illustrative examples</a:t>
            </a:r>
            <a:endParaRPr/>
          </a:p>
        </p:txBody>
      </p:sp>
      <p:sp>
        <p:nvSpPr>
          <p:cNvPr id="884" name="Google Shape;884;p25"/>
          <p:cNvSpPr/>
          <p:nvPr/>
        </p:nvSpPr>
        <p:spPr>
          <a:xfrm>
            <a:off x="8746540" y="2003438"/>
            <a:ext cx="2838265" cy="3894952"/>
          </a:xfrm>
          <a:prstGeom prst="rect">
            <a:avLst/>
          </a:prstGeom>
          <a:solidFill>
            <a:srgbClr val="EAEF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300">
                <a:solidFill>
                  <a:srgbClr val="3B3B3B"/>
                </a:solidFill>
                <a:latin typeface="Arial"/>
                <a:ea typeface="Arial"/>
                <a:cs typeface="Arial"/>
                <a:sym typeface="Arial"/>
              </a:rPr>
              <a:t>Lower caste women </a:t>
            </a:r>
            <a:r>
              <a:rPr lang="en-US" sz="1300">
                <a:solidFill>
                  <a:srgbClr val="3B3B3B"/>
                </a:solidFill>
                <a:latin typeface="Arial"/>
                <a:ea typeface="Arial"/>
                <a:cs typeface="Arial"/>
                <a:sym typeface="Arial"/>
              </a:rPr>
              <a:t>in Ramgarh have to wait longer to access employment benefits from government schemes</a:t>
            </a:r>
            <a:endParaRPr/>
          </a:p>
          <a:p>
            <a:pPr indent="0" lvl="0" marL="0" marR="0" rtl="0" algn="ctr">
              <a:spcBef>
                <a:spcPts val="0"/>
              </a:spcBef>
              <a:spcAft>
                <a:spcPts val="0"/>
              </a:spcAft>
              <a:buNone/>
            </a:pPr>
            <a:r>
              <a:t/>
            </a:r>
            <a:endParaRPr b="1" sz="1300">
              <a:solidFill>
                <a:srgbClr val="3B3B3B"/>
              </a:solidFill>
              <a:latin typeface="Arial"/>
              <a:ea typeface="Arial"/>
              <a:cs typeface="Arial"/>
              <a:sym typeface="Arial"/>
            </a:endParaRPr>
          </a:p>
          <a:p>
            <a:pPr indent="0" lvl="0" marL="0" marR="0" rtl="0" algn="ctr">
              <a:spcBef>
                <a:spcPts val="0"/>
              </a:spcBef>
              <a:spcAft>
                <a:spcPts val="0"/>
              </a:spcAft>
              <a:buNone/>
            </a:pPr>
            <a:r>
              <a:rPr lang="en-US" sz="1300">
                <a:solidFill>
                  <a:srgbClr val="3B3B3B"/>
                </a:solidFill>
                <a:latin typeface="Arial"/>
                <a:ea typeface="Arial"/>
                <a:cs typeface="Arial"/>
                <a:sym typeface="Arial"/>
              </a:rPr>
              <a:t>In </a:t>
            </a:r>
            <a:r>
              <a:rPr b="1" lang="en-US" sz="1300">
                <a:solidFill>
                  <a:srgbClr val="3B3B3B"/>
                </a:solidFill>
                <a:latin typeface="Arial"/>
                <a:ea typeface="Arial"/>
                <a:cs typeface="Arial"/>
                <a:sym typeface="Arial"/>
              </a:rPr>
              <a:t>Muslim</a:t>
            </a:r>
            <a:r>
              <a:rPr lang="en-US" sz="1300">
                <a:solidFill>
                  <a:srgbClr val="3B3B3B"/>
                </a:solidFill>
                <a:latin typeface="Arial"/>
                <a:ea typeface="Arial"/>
                <a:cs typeface="Arial"/>
                <a:sym typeface="Arial"/>
              </a:rPr>
              <a:t> communities in Pune, women are prohibited from engaging in livelihood activities and can only operate from home</a:t>
            </a:r>
            <a:endParaRPr/>
          </a:p>
          <a:p>
            <a:pPr indent="0" lvl="0" marL="0" marR="0" rtl="0" algn="ctr">
              <a:spcBef>
                <a:spcPts val="0"/>
              </a:spcBef>
              <a:spcAft>
                <a:spcPts val="0"/>
              </a:spcAft>
              <a:buNone/>
            </a:pPr>
            <a:r>
              <a:t/>
            </a:r>
            <a:endParaRPr sz="1300">
              <a:solidFill>
                <a:srgbClr val="3B3B3B"/>
              </a:solidFill>
              <a:latin typeface="Arial"/>
              <a:ea typeface="Arial"/>
              <a:cs typeface="Arial"/>
              <a:sym typeface="Arial"/>
            </a:endParaRPr>
          </a:p>
          <a:p>
            <a:pPr indent="0" lvl="0" marL="0" marR="0" rtl="0" algn="ctr">
              <a:spcBef>
                <a:spcPts val="0"/>
              </a:spcBef>
              <a:spcAft>
                <a:spcPts val="0"/>
              </a:spcAft>
              <a:buNone/>
            </a:pPr>
            <a:r>
              <a:rPr lang="en-US" sz="1300">
                <a:solidFill>
                  <a:srgbClr val="3B3B3B"/>
                </a:solidFill>
                <a:latin typeface="Arial"/>
                <a:ea typeface="Arial"/>
                <a:cs typeface="Arial"/>
                <a:sym typeface="Arial"/>
              </a:rPr>
              <a:t>Most </a:t>
            </a:r>
            <a:r>
              <a:rPr b="1" lang="en-US" sz="1300">
                <a:solidFill>
                  <a:srgbClr val="3B3B3B"/>
                </a:solidFill>
                <a:latin typeface="Arial"/>
                <a:ea typeface="Arial"/>
                <a:cs typeface="Arial"/>
                <a:sym typeface="Arial"/>
              </a:rPr>
              <a:t>rural youth </a:t>
            </a:r>
            <a:r>
              <a:rPr lang="en-US" sz="1300">
                <a:solidFill>
                  <a:srgbClr val="3B3B3B"/>
                </a:solidFill>
                <a:latin typeface="Arial"/>
                <a:ea typeface="Arial"/>
                <a:cs typeface="Arial"/>
                <a:sym typeface="Arial"/>
              </a:rPr>
              <a:t>in Ramgarh inherit agrarian sources of living – which is associated with a high level of underemployment</a:t>
            </a:r>
            <a:endParaRPr/>
          </a:p>
          <a:p>
            <a:pPr indent="0" lvl="0" marL="0" marR="0" rtl="0" algn="ctr">
              <a:spcBef>
                <a:spcPts val="0"/>
              </a:spcBef>
              <a:spcAft>
                <a:spcPts val="0"/>
              </a:spcAft>
              <a:buNone/>
            </a:pPr>
            <a:r>
              <a:t/>
            </a:r>
            <a:endParaRPr sz="1300">
              <a:solidFill>
                <a:srgbClr val="3B3B3B"/>
              </a:solidFill>
              <a:latin typeface="Arial"/>
              <a:ea typeface="Arial"/>
              <a:cs typeface="Arial"/>
              <a:sym typeface="Arial"/>
            </a:endParaRPr>
          </a:p>
          <a:p>
            <a:pPr indent="0" lvl="0" marL="0" marR="0" rtl="0" algn="ctr">
              <a:spcBef>
                <a:spcPts val="0"/>
              </a:spcBef>
              <a:spcAft>
                <a:spcPts val="0"/>
              </a:spcAft>
              <a:buNone/>
            </a:pPr>
            <a:r>
              <a:rPr b="1" lang="en-US" sz="1300">
                <a:solidFill>
                  <a:srgbClr val="3B3B3B"/>
                </a:solidFill>
                <a:latin typeface="Arial"/>
                <a:ea typeface="Arial"/>
                <a:cs typeface="Arial"/>
                <a:sym typeface="Arial"/>
              </a:rPr>
              <a:t>Women, </a:t>
            </a:r>
            <a:r>
              <a:rPr lang="en-US" sz="1300">
                <a:solidFill>
                  <a:srgbClr val="3B3B3B"/>
                </a:solidFill>
                <a:latin typeface="Arial"/>
                <a:ea typeface="Arial"/>
                <a:cs typeface="Arial"/>
                <a:sym typeface="Arial"/>
              </a:rPr>
              <a:t>particularly </a:t>
            </a:r>
            <a:r>
              <a:rPr b="1" lang="en-US" sz="1300">
                <a:solidFill>
                  <a:srgbClr val="3B3B3B"/>
                </a:solidFill>
                <a:latin typeface="Arial"/>
                <a:ea typeface="Arial"/>
                <a:cs typeface="Arial"/>
                <a:sym typeface="Arial"/>
              </a:rPr>
              <a:t>pregnant women, </a:t>
            </a:r>
            <a:r>
              <a:rPr lang="en-US" sz="1300">
                <a:solidFill>
                  <a:srgbClr val="3B3B3B"/>
                </a:solidFill>
                <a:latin typeface="Arial"/>
                <a:ea typeface="Arial"/>
                <a:cs typeface="Arial"/>
                <a:sym typeface="Arial"/>
              </a:rPr>
              <a:t>are deemed unfit to conduct physical labour in trade-related fields in eThekwini</a:t>
            </a:r>
            <a:endParaRPr b="1" sz="1300">
              <a:solidFill>
                <a:srgbClr val="3B3B3B"/>
              </a:solidFill>
              <a:latin typeface="Arial"/>
              <a:ea typeface="Arial"/>
              <a:cs typeface="Arial"/>
              <a:sym typeface="Arial"/>
            </a:endParaRPr>
          </a:p>
        </p:txBody>
      </p:sp>
      <p:sp>
        <p:nvSpPr>
          <p:cNvPr id="885" name="Google Shape;885;p25"/>
          <p:cNvSpPr/>
          <p:nvPr/>
        </p:nvSpPr>
        <p:spPr>
          <a:xfrm>
            <a:off x="2304842" y="5985694"/>
            <a:ext cx="8273047" cy="443953"/>
          </a:xfrm>
          <a:prstGeom prst="roundRect">
            <a:avLst>
              <a:gd fmla="val 16667" name="adj"/>
            </a:avLst>
          </a:prstGeom>
          <a:solidFill>
            <a:srgbClr val="7F7F7F"/>
          </a:solidFill>
          <a:ln>
            <a:noFill/>
          </a:ln>
        </p:spPr>
        <p:txBody>
          <a:bodyPr anchorCtr="0" anchor="ctr" bIns="91425" lIns="182875" spcFirstLastPara="1" rIns="182875" wrap="square" tIns="91425">
            <a:noAutofit/>
          </a:bodyPr>
          <a:lstStyle/>
          <a:p>
            <a:pPr indent="0" lvl="0" marL="0" marR="0" rtl="0" algn="ctr">
              <a:lnSpc>
                <a:spcPct val="100000"/>
              </a:lnSpc>
              <a:spcBef>
                <a:spcPts val="0"/>
              </a:spcBef>
              <a:spcAft>
                <a:spcPts val="0"/>
              </a:spcAft>
              <a:buClr>
                <a:schemeClr val="lt1"/>
              </a:buClr>
              <a:buSzPts val="1400"/>
              <a:buFont typeface="Arial"/>
              <a:buNone/>
            </a:pPr>
            <a:r>
              <a:rPr b="0" i="1" lang="en-US" sz="1400">
                <a:solidFill>
                  <a:schemeClr val="lt1"/>
                </a:solidFill>
                <a:latin typeface="Arial"/>
                <a:ea typeface="Arial"/>
                <a:cs typeface="Arial"/>
                <a:sym typeface="Arial"/>
              </a:rPr>
              <a:t>The barriers faced by marginalized OY from childhood accumulate and are reinforced over their life – perpetuating deficits in their potential to earn a meaningful livelihood</a:t>
            </a:r>
            <a:endParaRPr/>
          </a:p>
        </p:txBody>
      </p:sp>
      <p:sp>
        <p:nvSpPr>
          <p:cNvPr id="886" name="Google Shape;886;p25"/>
          <p:cNvSpPr/>
          <p:nvPr/>
        </p:nvSpPr>
        <p:spPr>
          <a:xfrm>
            <a:off x="10470069" y="192411"/>
            <a:ext cx="1476000" cy="324000"/>
          </a:xfrm>
          <a:prstGeom prst="rect">
            <a:avLst/>
          </a:prstGeom>
          <a:solidFill>
            <a:srgbClr val="91B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7" name="Google Shape;887;p25"/>
          <p:cNvSpPr txBox="1"/>
          <p:nvPr/>
        </p:nvSpPr>
        <p:spPr>
          <a:xfrm>
            <a:off x="10685854" y="201429"/>
            <a:ext cx="12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Arial"/>
                <a:ea typeface="Arial"/>
                <a:cs typeface="Arial"/>
                <a:sym typeface="Arial"/>
              </a:rPr>
              <a:t>Education</a:t>
            </a:r>
            <a:endParaRPr/>
          </a:p>
        </p:txBody>
      </p:sp>
      <p:grpSp>
        <p:nvGrpSpPr>
          <p:cNvPr id="888" name="Google Shape;888;p25"/>
          <p:cNvGrpSpPr/>
          <p:nvPr/>
        </p:nvGrpSpPr>
        <p:grpSpPr>
          <a:xfrm>
            <a:off x="10310049" y="112699"/>
            <a:ext cx="324000" cy="324000"/>
            <a:chOff x="11276949" y="732459"/>
            <a:chExt cx="504000" cy="504000"/>
          </a:xfrm>
        </p:grpSpPr>
        <p:sp>
          <p:nvSpPr>
            <p:cNvPr id="889" name="Google Shape;889;p25"/>
            <p:cNvSpPr/>
            <p:nvPr/>
          </p:nvSpPr>
          <p:spPr>
            <a:xfrm>
              <a:off x="11276949" y="732459"/>
              <a:ext cx="504000" cy="504000"/>
            </a:xfrm>
            <a:prstGeom prst="ellipse">
              <a:avLst/>
            </a:prstGeom>
            <a:solidFill>
              <a:schemeClr val="lt1"/>
            </a:solidFill>
            <a:ln cap="flat" cmpd="sng" w="12700">
              <a:solidFill>
                <a:srgbClr val="5683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raduation cap con relleno sólido" id="890" name="Google Shape;890;p25"/>
            <p:cNvPicPr preferRelativeResize="0"/>
            <p:nvPr/>
          </p:nvPicPr>
          <p:blipFill rotWithShape="1">
            <a:blip r:embed="rId3">
              <a:alphaModFix/>
            </a:blip>
            <a:srcRect b="0" l="0" r="0" t="0"/>
            <a:stretch/>
          </p:blipFill>
          <p:spPr>
            <a:xfrm>
              <a:off x="11310746" y="758909"/>
              <a:ext cx="457200" cy="457200"/>
            </a:xfrm>
            <a:prstGeom prst="rect">
              <a:avLst/>
            </a:prstGeom>
            <a:noFill/>
            <a:ln>
              <a:noFill/>
            </a:ln>
          </p:spPr>
        </p:pic>
      </p:grpSp>
      <p:sp>
        <p:nvSpPr>
          <p:cNvPr id="891" name="Google Shape;891;p25"/>
          <p:cNvSpPr/>
          <p:nvPr/>
        </p:nvSpPr>
        <p:spPr>
          <a:xfrm>
            <a:off x="10470069" y="627347"/>
            <a:ext cx="1476000" cy="324000"/>
          </a:xfrm>
          <a:prstGeom prst="rect">
            <a:avLst/>
          </a:prstGeom>
          <a:solidFill>
            <a:srgbClr val="91B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2" name="Google Shape;892;p25"/>
          <p:cNvSpPr txBox="1"/>
          <p:nvPr/>
        </p:nvSpPr>
        <p:spPr>
          <a:xfrm>
            <a:off x="10685854" y="636365"/>
            <a:ext cx="12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Arial"/>
                <a:ea typeface="Arial"/>
                <a:cs typeface="Arial"/>
                <a:sym typeface="Arial"/>
              </a:rPr>
              <a:t>Employment</a:t>
            </a:r>
            <a:endParaRPr/>
          </a:p>
        </p:txBody>
      </p:sp>
      <p:grpSp>
        <p:nvGrpSpPr>
          <p:cNvPr id="893" name="Google Shape;893;p25"/>
          <p:cNvGrpSpPr/>
          <p:nvPr/>
        </p:nvGrpSpPr>
        <p:grpSpPr>
          <a:xfrm>
            <a:off x="10310049" y="553052"/>
            <a:ext cx="324000" cy="324000"/>
            <a:chOff x="14710599" y="727042"/>
            <a:chExt cx="504000" cy="504000"/>
          </a:xfrm>
        </p:grpSpPr>
        <p:sp>
          <p:nvSpPr>
            <p:cNvPr id="894" name="Google Shape;894;p25"/>
            <p:cNvSpPr/>
            <p:nvPr/>
          </p:nvSpPr>
          <p:spPr>
            <a:xfrm>
              <a:off x="14710599" y="727042"/>
              <a:ext cx="504000" cy="504000"/>
            </a:xfrm>
            <a:prstGeom prst="ellipse">
              <a:avLst/>
            </a:prstGeom>
            <a:solidFill>
              <a:schemeClr val="lt1"/>
            </a:solidFill>
            <a:ln cap="flat" cmpd="sng" w="12700">
              <a:solidFill>
                <a:srgbClr val="5683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Employee badge con relleno sólido" id="895" name="Google Shape;895;p25"/>
            <p:cNvPicPr preferRelativeResize="0"/>
            <p:nvPr/>
          </p:nvPicPr>
          <p:blipFill rotWithShape="1">
            <a:blip r:embed="rId4">
              <a:alphaModFix/>
            </a:blip>
            <a:srcRect b="0" l="0" r="0" t="0"/>
            <a:stretch/>
          </p:blipFill>
          <p:spPr>
            <a:xfrm>
              <a:off x="14787929" y="780590"/>
              <a:ext cx="361950" cy="361950"/>
            </a:xfrm>
            <a:prstGeom prst="rect">
              <a:avLst/>
            </a:prstGeom>
            <a:noFill/>
            <a:ln>
              <a:noFill/>
            </a:ln>
          </p:spPr>
        </p:pic>
      </p:grpSp>
      <p:sp>
        <p:nvSpPr>
          <p:cNvPr id="896" name="Google Shape;896;p25"/>
          <p:cNvSpPr/>
          <p:nvPr/>
        </p:nvSpPr>
        <p:spPr>
          <a:xfrm>
            <a:off x="10229196" y="83703"/>
            <a:ext cx="1759008" cy="434936"/>
          </a:xfrm>
          <a:prstGeom prst="rect">
            <a:avLst/>
          </a:prstGeom>
          <a:solidFill>
            <a:schemeClr val="lt1">
              <a:alpha val="5882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7" name="Google Shape;897;p25"/>
          <p:cNvSpPr/>
          <p:nvPr/>
        </p:nvSpPr>
        <p:spPr>
          <a:xfrm rot="-5400000">
            <a:off x="720217" y="2298730"/>
            <a:ext cx="876670" cy="360000"/>
          </a:xfrm>
          <a:prstGeom prst="rect">
            <a:avLst/>
          </a:prstGeom>
          <a:solidFill>
            <a:srgbClr val="6F8C85"/>
          </a:solidFill>
          <a:ln cap="flat" cmpd="sng" w="12700">
            <a:solidFill>
              <a:srgbClr val="6F8C85"/>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lang="en-US" sz="1400">
                <a:solidFill>
                  <a:srgbClr val="3B3B3B"/>
                </a:solidFill>
                <a:latin typeface="Arial"/>
                <a:ea typeface="Arial"/>
                <a:cs typeface="Arial"/>
                <a:sym typeface="Arial"/>
              </a:rPr>
              <a:t>Individual</a:t>
            </a:r>
            <a:endParaRPr/>
          </a:p>
        </p:txBody>
      </p:sp>
      <p:sp>
        <p:nvSpPr>
          <p:cNvPr id="898" name="Google Shape;898;p25"/>
          <p:cNvSpPr/>
          <p:nvPr/>
        </p:nvSpPr>
        <p:spPr>
          <a:xfrm rot="-5400000">
            <a:off x="515535" y="3503039"/>
            <a:ext cx="1286036" cy="360000"/>
          </a:xfrm>
          <a:prstGeom prst="rect">
            <a:avLst/>
          </a:prstGeom>
          <a:solidFill>
            <a:srgbClr val="91B6AF"/>
          </a:solidFill>
          <a:ln cap="flat" cmpd="sng" w="12700">
            <a:solidFill>
              <a:srgbClr val="C4D0CD"/>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b="1" lang="en-US" sz="1400">
                <a:solidFill>
                  <a:srgbClr val="3B3B3B"/>
                </a:solidFill>
                <a:latin typeface="Arial"/>
                <a:ea typeface="Arial"/>
                <a:cs typeface="Arial"/>
                <a:sym typeface="Arial"/>
              </a:rPr>
              <a:t>Community</a:t>
            </a:r>
            <a:endParaRPr/>
          </a:p>
        </p:txBody>
      </p:sp>
      <p:sp>
        <p:nvSpPr>
          <p:cNvPr id="899" name="Google Shape;899;p25"/>
          <p:cNvSpPr txBox="1"/>
          <p:nvPr/>
        </p:nvSpPr>
        <p:spPr>
          <a:xfrm>
            <a:off x="1447800" y="1713934"/>
            <a:ext cx="5751551" cy="32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Barriers along the employment pathway</a:t>
            </a:r>
            <a:endParaRPr/>
          </a:p>
        </p:txBody>
      </p:sp>
      <p:sp>
        <p:nvSpPr>
          <p:cNvPr id="900" name="Google Shape;900;p25"/>
          <p:cNvSpPr/>
          <p:nvPr/>
        </p:nvSpPr>
        <p:spPr>
          <a:xfrm rot="-5400000">
            <a:off x="460938" y="4962541"/>
            <a:ext cx="1395230" cy="360000"/>
          </a:xfrm>
          <a:prstGeom prst="rect">
            <a:avLst/>
          </a:prstGeom>
          <a:solidFill>
            <a:srgbClr val="B8D0CB"/>
          </a:solidFill>
          <a:ln cap="flat" cmpd="sng" w="12700">
            <a:solidFill>
              <a:srgbClr val="C4D0CD"/>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b="1" lang="en-US" sz="1400">
                <a:solidFill>
                  <a:srgbClr val="3B3B3B"/>
                </a:solidFill>
                <a:latin typeface="Arial"/>
                <a:ea typeface="Arial"/>
                <a:cs typeface="Arial"/>
                <a:sym typeface="Arial"/>
              </a:rPr>
              <a:t>Ecosystem</a:t>
            </a:r>
            <a:endParaRPr/>
          </a:p>
        </p:txBody>
      </p:sp>
      <p:sp>
        <p:nvSpPr>
          <p:cNvPr id="901" name="Google Shape;901;p25"/>
          <p:cNvSpPr txBox="1"/>
          <p:nvPr/>
        </p:nvSpPr>
        <p:spPr>
          <a:xfrm>
            <a:off x="1338552" y="2040395"/>
            <a:ext cx="7407988" cy="1027458"/>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Knowledge</a:t>
            </a:r>
            <a:r>
              <a:rPr lang="en-US" sz="1200">
                <a:solidFill>
                  <a:schemeClr val="dk1"/>
                </a:solidFill>
                <a:latin typeface="Arial"/>
                <a:ea typeface="Arial"/>
                <a:cs typeface="Arial"/>
                <a:sym typeface="Arial"/>
              </a:rPr>
              <a:t>: Lack of guidance on jobs available, lack of skills or opportunities for skill development, and low confidence among disenfranchised OY</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Mindsets: </a:t>
            </a:r>
            <a:r>
              <a:rPr lang="en-US" sz="1200">
                <a:solidFill>
                  <a:schemeClr val="dk1"/>
                </a:solidFill>
                <a:latin typeface="Arial"/>
                <a:ea typeface="Arial"/>
                <a:cs typeface="Arial"/>
                <a:sym typeface="Arial"/>
              </a:rPr>
              <a:t>Intergenerational immobility and perception of being doomed from birth </a:t>
            </a:r>
            <a:endParaRPr b="1" sz="1200">
              <a:solidFill>
                <a:schemeClr val="dk1"/>
              </a:solidFill>
              <a:latin typeface="Arial"/>
              <a:ea typeface="Arial"/>
              <a:cs typeface="Arial"/>
              <a:sym typeface="Arial"/>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Documentation</a:t>
            </a:r>
            <a:r>
              <a:rPr lang="en-US" sz="1200">
                <a:solidFill>
                  <a:schemeClr val="dk1"/>
                </a:solidFill>
                <a:latin typeface="Arial"/>
                <a:ea typeface="Arial"/>
                <a:cs typeface="Arial"/>
                <a:sym typeface="Arial"/>
              </a:rPr>
              <a:t>: Lack of ID/caste certificates, e.g., for slum dwellers</a:t>
            </a:r>
            <a:endParaRPr/>
          </a:p>
          <a:p>
            <a:pPr indent="-117475" lvl="0" marL="193675" marR="0" rtl="0" algn="l">
              <a:spcBef>
                <a:spcPts val="400"/>
              </a:spcBef>
              <a:spcAft>
                <a:spcPts val="0"/>
              </a:spcAft>
              <a:buClr>
                <a:schemeClr val="dk1"/>
              </a:buClr>
              <a:buSzPts val="1200"/>
              <a:buFont typeface="Noto Sans Symbols"/>
              <a:buNone/>
            </a:pPr>
            <a:r>
              <a:t/>
            </a:r>
            <a:endParaRPr sz="1200">
              <a:solidFill>
                <a:schemeClr val="dk1"/>
              </a:solidFill>
              <a:latin typeface="Arial"/>
              <a:ea typeface="Arial"/>
              <a:cs typeface="Arial"/>
              <a:sym typeface="Arial"/>
            </a:endParaRPr>
          </a:p>
        </p:txBody>
      </p:sp>
      <p:sp>
        <p:nvSpPr>
          <p:cNvPr id="902" name="Google Shape;902;p25"/>
          <p:cNvSpPr txBox="1"/>
          <p:nvPr/>
        </p:nvSpPr>
        <p:spPr>
          <a:xfrm>
            <a:off x="1338552" y="2976224"/>
            <a:ext cx="7407988" cy="1395230"/>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Societal expectations</a:t>
            </a:r>
            <a:r>
              <a:rPr lang="en-US" sz="1200">
                <a:solidFill>
                  <a:schemeClr val="dk1"/>
                </a:solidFill>
                <a:latin typeface="Arial"/>
                <a:ea typeface="Arial"/>
                <a:cs typeface="Arial"/>
                <a:sym typeface="Arial"/>
              </a:rPr>
              <a:t>: Early marriage and gender-based sacrifices</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Discrimination</a:t>
            </a:r>
            <a:r>
              <a:rPr lang="en-US" sz="1200">
                <a:solidFill>
                  <a:schemeClr val="dk1"/>
                </a:solidFill>
                <a:latin typeface="Arial"/>
                <a:ea typeface="Arial"/>
                <a:cs typeface="Arial"/>
                <a:sym typeface="Arial"/>
              </a:rPr>
              <a:t>: At workplace and at time of applying for jobs</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Stigma</a:t>
            </a:r>
            <a:r>
              <a:rPr lang="en-US" sz="1200">
                <a:solidFill>
                  <a:schemeClr val="dk1"/>
                </a:solidFill>
                <a:latin typeface="Arial"/>
                <a:ea typeface="Arial"/>
                <a:cs typeface="Arial"/>
                <a:sym typeface="Arial"/>
              </a:rPr>
              <a:t>: Stigma and misconceptions about the work ethic and lifestyle choices (e.g., addiction) of disenfranchised groups</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Representation</a:t>
            </a:r>
            <a:r>
              <a:rPr lang="en-US" sz="1200">
                <a:solidFill>
                  <a:schemeClr val="dk1"/>
                </a:solidFill>
                <a:latin typeface="Arial"/>
                <a:ea typeface="Arial"/>
                <a:cs typeface="Arial"/>
                <a:sym typeface="Arial"/>
              </a:rPr>
              <a:t>: Lack of role models that reflect the identities of disadvantaged OY in high posts</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Housing conditions: </a:t>
            </a:r>
            <a:r>
              <a:rPr lang="en-US" sz="1200">
                <a:solidFill>
                  <a:schemeClr val="dk1"/>
                </a:solidFill>
                <a:latin typeface="Arial"/>
                <a:ea typeface="Arial"/>
                <a:cs typeface="Arial"/>
                <a:sym typeface="Arial"/>
              </a:rPr>
              <a:t>Housing instability and threat of eviction from residence</a:t>
            </a:r>
            <a:endParaRPr b="1" sz="1200">
              <a:solidFill>
                <a:schemeClr val="dk1"/>
              </a:solidFill>
              <a:latin typeface="Arial"/>
              <a:ea typeface="Arial"/>
              <a:cs typeface="Arial"/>
              <a:sym typeface="Arial"/>
            </a:endParaRPr>
          </a:p>
        </p:txBody>
      </p:sp>
      <p:sp>
        <p:nvSpPr>
          <p:cNvPr id="903" name="Google Shape;903;p25"/>
          <p:cNvSpPr txBox="1"/>
          <p:nvPr/>
        </p:nvSpPr>
        <p:spPr>
          <a:xfrm>
            <a:off x="1338552" y="4382858"/>
            <a:ext cx="7407988" cy="1286036"/>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Lack of jobs: </a:t>
            </a:r>
            <a:r>
              <a:rPr lang="en-US" sz="1200">
                <a:solidFill>
                  <a:schemeClr val="dk1"/>
                </a:solidFill>
                <a:latin typeface="Arial"/>
                <a:ea typeface="Arial"/>
                <a:cs typeface="Arial"/>
                <a:sym typeface="Arial"/>
              </a:rPr>
              <a:t>Lack of formal jobs, particularly those that are well-paid or that match youth expectations (leading to underemployment)</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Accessibility: </a:t>
            </a:r>
            <a:r>
              <a:rPr lang="en-US" sz="1200">
                <a:solidFill>
                  <a:schemeClr val="dk1"/>
                </a:solidFill>
                <a:latin typeface="Arial"/>
                <a:ea typeface="Arial"/>
                <a:cs typeface="Arial"/>
                <a:sym typeface="Arial"/>
              </a:rPr>
              <a:t>Distance from home and challenging expectations of jobs, with employers unable or unwilling to accommodate special requirements of OY</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Wage policy</a:t>
            </a:r>
            <a:r>
              <a:rPr lang="en-US" sz="1200">
                <a:solidFill>
                  <a:schemeClr val="dk1"/>
                </a:solidFill>
                <a:latin typeface="Arial"/>
                <a:ea typeface="Arial"/>
                <a:cs typeface="Arial"/>
                <a:sym typeface="Arial"/>
              </a:rPr>
              <a:t>: Limited enforcement of minimum wage policies that mostly apply to disenfranchised youth</a:t>
            </a:r>
            <a:endParaRPr/>
          </a:p>
          <a:p>
            <a:pPr indent="-193675" lvl="0" marL="193675" marR="0" rtl="0" algn="l">
              <a:spcBef>
                <a:spcPts val="400"/>
              </a:spcBef>
              <a:spcAft>
                <a:spcPts val="0"/>
              </a:spcAft>
              <a:buClr>
                <a:schemeClr val="dk1"/>
              </a:buClr>
              <a:buSzPts val="1200"/>
              <a:buFont typeface="Noto Sans Symbols"/>
              <a:buChar char="▪"/>
            </a:pPr>
            <a:r>
              <a:rPr b="1" lang="en-US" sz="1200">
                <a:solidFill>
                  <a:schemeClr val="dk1"/>
                </a:solidFill>
                <a:latin typeface="Arial"/>
                <a:ea typeface="Arial"/>
                <a:cs typeface="Arial"/>
                <a:sym typeface="Arial"/>
              </a:rPr>
              <a:t>Governance: </a:t>
            </a:r>
            <a:r>
              <a:rPr lang="en-US" sz="1200">
                <a:solidFill>
                  <a:schemeClr val="dk1"/>
                </a:solidFill>
                <a:latin typeface="Arial"/>
                <a:ea typeface="Arial"/>
                <a:cs typeface="Arial"/>
                <a:sym typeface="Arial"/>
              </a:rPr>
              <a:t>High cases of nepotism and corruption prevent specific social groups from accessing employment opportunities</a:t>
            </a:r>
            <a:endParaRPr b="1" sz="1200">
              <a:solidFill>
                <a:schemeClr val="dk1"/>
              </a:solidFill>
              <a:latin typeface="Arial"/>
              <a:ea typeface="Arial"/>
              <a:cs typeface="Arial"/>
              <a:sym typeface="Arial"/>
            </a:endParaRPr>
          </a:p>
        </p:txBody>
      </p:sp>
      <p:sp>
        <p:nvSpPr>
          <p:cNvPr id="904" name="Google Shape;904;p25"/>
          <p:cNvSpPr txBox="1"/>
          <p:nvPr/>
        </p:nvSpPr>
        <p:spPr>
          <a:xfrm>
            <a:off x="812568" y="6516951"/>
            <a:ext cx="105668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Sources: Research by anchor partners; interview &amp; workshop with anchor partners; group session with young people; presentations from the GOYN Equity Summit in 2021</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26"/>
          <p:cNvSpPr txBox="1"/>
          <p:nvPr>
            <p:ph type="title"/>
          </p:nvPr>
        </p:nvSpPr>
        <p:spPr>
          <a:xfrm>
            <a:off x="1718850" y="677874"/>
            <a:ext cx="87543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Research by anchor partners finds that this results in acute challenges for specific social groups</a:t>
            </a:r>
            <a:endParaRPr/>
          </a:p>
        </p:txBody>
      </p:sp>
      <p:sp>
        <p:nvSpPr>
          <p:cNvPr id="910" name="Google Shape;910;p26"/>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HOW THEY ARE AFFECTED</a:t>
            </a:r>
            <a:endParaRPr/>
          </a:p>
        </p:txBody>
      </p:sp>
      <p:sp>
        <p:nvSpPr>
          <p:cNvPr id="911" name="Google Shape;911;p26"/>
          <p:cNvSpPr/>
          <p:nvPr/>
        </p:nvSpPr>
        <p:spPr>
          <a:xfrm>
            <a:off x="6205507" y="2297095"/>
            <a:ext cx="4410524" cy="360000"/>
          </a:xfrm>
          <a:prstGeom prst="rect">
            <a:avLst/>
          </a:prstGeom>
          <a:solidFill>
            <a:srgbClr val="91B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12" name="Google Shape;912;p26"/>
          <p:cNvSpPr txBox="1"/>
          <p:nvPr/>
        </p:nvSpPr>
        <p:spPr>
          <a:xfrm>
            <a:off x="6922816" y="2323203"/>
            <a:ext cx="319550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Education outcomes</a:t>
            </a:r>
            <a:endParaRPr/>
          </a:p>
        </p:txBody>
      </p:sp>
      <p:grpSp>
        <p:nvGrpSpPr>
          <p:cNvPr id="913" name="Google Shape;913;p26"/>
          <p:cNvGrpSpPr/>
          <p:nvPr/>
        </p:nvGrpSpPr>
        <p:grpSpPr>
          <a:xfrm>
            <a:off x="6136927" y="2080222"/>
            <a:ext cx="412150" cy="412150"/>
            <a:chOff x="5776703" y="1916597"/>
            <a:chExt cx="504000" cy="504000"/>
          </a:xfrm>
        </p:grpSpPr>
        <p:sp>
          <p:nvSpPr>
            <p:cNvPr id="914" name="Google Shape;914;p26"/>
            <p:cNvSpPr/>
            <p:nvPr/>
          </p:nvSpPr>
          <p:spPr>
            <a:xfrm>
              <a:off x="5776703" y="1916597"/>
              <a:ext cx="504000" cy="504000"/>
            </a:xfrm>
            <a:prstGeom prst="ellipse">
              <a:avLst/>
            </a:prstGeom>
            <a:solidFill>
              <a:schemeClr val="lt1"/>
            </a:solidFill>
            <a:ln cap="flat" cmpd="sng" w="12700">
              <a:solidFill>
                <a:srgbClr val="5683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raduation cap con relleno sólido" id="915" name="Google Shape;915;p26"/>
            <p:cNvPicPr preferRelativeResize="0"/>
            <p:nvPr/>
          </p:nvPicPr>
          <p:blipFill rotWithShape="1">
            <a:blip r:embed="rId3">
              <a:alphaModFix/>
            </a:blip>
            <a:srcRect b="0" l="0" r="0" t="0"/>
            <a:stretch/>
          </p:blipFill>
          <p:spPr>
            <a:xfrm>
              <a:off x="5800204" y="1943047"/>
              <a:ext cx="457200" cy="457200"/>
            </a:xfrm>
            <a:prstGeom prst="rect">
              <a:avLst/>
            </a:prstGeom>
            <a:noFill/>
            <a:ln>
              <a:noFill/>
            </a:ln>
          </p:spPr>
        </p:pic>
      </p:grpSp>
      <p:sp>
        <p:nvSpPr>
          <p:cNvPr id="916" name="Google Shape;916;p26"/>
          <p:cNvSpPr txBox="1"/>
          <p:nvPr/>
        </p:nvSpPr>
        <p:spPr>
          <a:xfrm>
            <a:off x="6196618" y="2696802"/>
            <a:ext cx="4423646" cy="1287779"/>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26% of young Black women in Sao Paulo do not attend high school at the correct age, compared to 15.6% of young women overall </a:t>
            </a:r>
            <a:endParaRPr/>
          </a:p>
          <a:p>
            <a:pPr indent="-193675" lvl="0" marL="193675" marR="0" rtl="0" algn="l">
              <a:spcBef>
                <a:spcPts val="4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58% of opportunity youth in Bogotá who neither study nor work are female</a:t>
            </a:r>
            <a:endParaRPr/>
          </a:p>
          <a:p>
            <a:pPr indent="0" lvl="0" marL="0" marR="0" rtl="0" algn="l">
              <a:spcBef>
                <a:spcPts val="400"/>
              </a:spcBef>
              <a:spcAft>
                <a:spcPts val="0"/>
              </a:spcAft>
              <a:buNone/>
            </a:pPr>
            <a:r>
              <a:t/>
            </a:r>
            <a:endParaRPr sz="1400">
              <a:solidFill>
                <a:schemeClr val="dk1"/>
              </a:solidFill>
              <a:latin typeface="Arial"/>
              <a:ea typeface="Arial"/>
              <a:cs typeface="Arial"/>
              <a:sym typeface="Arial"/>
            </a:endParaRPr>
          </a:p>
        </p:txBody>
      </p:sp>
      <p:sp>
        <p:nvSpPr>
          <p:cNvPr id="917" name="Google Shape;917;p26"/>
          <p:cNvSpPr/>
          <p:nvPr/>
        </p:nvSpPr>
        <p:spPr>
          <a:xfrm>
            <a:off x="6205507" y="4124764"/>
            <a:ext cx="4410524" cy="360000"/>
          </a:xfrm>
          <a:prstGeom prst="rect">
            <a:avLst/>
          </a:prstGeom>
          <a:solidFill>
            <a:srgbClr val="91B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18" name="Google Shape;918;p26"/>
          <p:cNvSpPr txBox="1"/>
          <p:nvPr/>
        </p:nvSpPr>
        <p:spPr>
          <a:xfrm>
            <a:off x="6793964" y="4150872"/>
            <a:ext cx="338159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Employment outcomes</a:t>
            </a:r>
            <a:endParaRPr/>
          </a:p>
        </p:txBody>
      </p:sp>
      <p:grpSp>
        <p:nvGrpSpPr>
          <p:cNvPr id="919" name="Google Shape;919;p26"/>
          <p:cNvGrpSpPr/>
          <p:nvPr/>
        </p:nvGrpSpPr>
        <p:grpSpPr>
          <a:xfrm>
            <a:off x="6136927" y="3913308"/>
            <a:ext cx="412150" cy="412150"/>
            <a:chOff x="5776703" y="3855558"/>
            <a:chExt cx="504000" cy="504000"/>
          </a:xfrm>
        </p:grpSpPr>
        <p:sp>
          <p:nvSpPr>
            <p:cNvPr id="920" name="Google Shape;920;p26"/>
            <p:cNvSpPr/>
            <p:nvPr/>
          </p:nvSpPr>
          <p:spPr>
            <a:xfrm>
              <a:off x="5776703" y="3855558"/>
              <a:ext cx="504000" cy="504000"/>
            </a:xfrm>
            <a:prstGeom prst="ellipse">
              <a:avLst/>
            </a:prstGeom>
            <a:solidFill>
              <a:schemeClr val="lt1"/>
            </a:solidFill>
            <a:ln cap="flat" cmpd="sng" w="12700">
              <a:solidFill>
                <a:srgbClr val="5683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Employee badge con relleno sólido" id="921" name="Google Shape;921;p26"/>
            <p:cNvPicPr preferRelativeResize="0"/>
            <p:nvPr/>
          </p:nvPicPr>
          <p:blipFill rotWithShape="1">
            <a:blip r:embed="rId4">
              <a:alphaModFix/>
            </a:blip>
            <a:srcRect b="0" l="0" r="0" t="0"/>
            <a:stretch/>
          </p:blipFill>
          <p:spPr>
            <a:xfrm>
              <a:off x="5854033" y="3921982"/>
              <a:ext cx="361950" cy="361950"/>
            </a:xfrm>
            <a:prstGeom prst="rect">
              <a:avLst/>
            </a:prstGeom>
            <a:noFill/>
            <a:ln>
              <a:noFill/>
            </a:ln>
          </p:spPr>
        </p:pic>
      </p:grpSp>
      <p:sp>
        <p:nvSpPr>
          <p:cNvPr id="922" name="Google Shape;922;p26"/>
          <p:cNvSpPr txBox="1"/>
          <p:nvPr/>
        </p:nvSpPr>
        <p:spPr>
          <a:xfrm>
            <a:off x="6196618" y="4496805"/>
            <a:ext cx="4423646" cy="1654904"/>
          </a:xfrm>
          <a:prstGeom prst="rect">
            <a:avLst/>
          </a:prstGeom>
          <a:noFill/>
          <a:ln>
            <a:noFill/>
          </a:ln>
        </p:spPr>
        <p:txBody>
          <a:bodyPr anchorCtr="0" anchor="t" bIns="46025" lIns="93600" spcFirstLastPara="1" rIns="92075" wrap="square" tIns="46025">
            <a:noAutofit/>
          </a:bodyPr>
          <a:lstStyle/>
          <a:p>
            <a:pPr indent="-193675" lvl="0" marL="193675"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Scheduled castes and scheduled tribes in Ramgarh earn 21% and 34% less, respectively, than the national average</a:t>
            </a:r>
            <a:endParaRPr/>
          </a:p>
          <a:p>
            <a:pPr indent="-193675" lvl="0" marL="193675" marR="0" rtl="0" algn="l">
              <a:spcBef>
                <a:spcPts val="4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average income of white youth is 3.3x higher than that of Black youth in Sao Paulo</a:t>
            </a:r>
            <a:endParaRPr/>
          </a:p>
          <a:p>
            <a:pPr indent="-193675" lvl="0" marL="193675" marR="0" rtl="0" algn="l">
              <a:spcBef>
                <a:spcPts val="4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Transgender youth in Pune rarely apply for jobs with regular youth due to stigma</a:t>
            </a:r>
            <a:endParaRPr/>
          </a:p>
        </p:txBody>
      </p:sp>
      <p:sp>
        <p:nvSpPr>
          <p:cNvPr id="923" name="Google Shape;923;p26"/>
          <p:cNvSpPr/>
          <p:nvPr/>
        </p:nvSpPr>
        <p:spPr>
          <a:xfrm>
            <a:off x="1277938" y="1661281"/>
            <a:ext cx="4408488" cy="4518845"/>
          </a:xfrm>
          <a:prstGeom prst="rect">
            <a:avLst/>
          </a:prstGeom>
          <a:solidFill>
            <a:srgbClr val="EAEF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4" name="Google Shape;924;p26"/>
          <p:cNvSpPr txBox="1"/>
          <p:nvPr/>
        </p:nvSpPr>
        <p:spPr>
          <a:xfrm>
            <a:off x="1303338" y="1748140"/>
            <a:ext cx="4383088" cy="32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Youth from specific social groups are more likely to be opportunity youth than others </a:t>
            </a:r>
            <a:endParaRPr/>
          </a:p>
        </p:txBody>
      </p:sp>
      <p:graphicFrame>
        <p:nvGraphicFramePr>
          <p:cNvPr id="925" name="Google Shape;925;p26"/>
          <p:cNvGraphicFramePr/>
          <p:nvPr/>
        </p:nvGraphicFramePr>
        <p:xfrm>
          <a:off x="2624138" y="2914650"/>
          <a:ext cx="2684462" cy="3117850"/>
        </p:xfrm>
        <a:graphic>
          <a:graphicData uri="http://schemas.openxmlformats.org/drawingml/2006/chart">
            <c:chart r:id="rId5"/>
          </a:graphicData>
        </a:graphic>
      </p:graphicFrame>
      <p:sp>
        <p:nvSpPr>
          <p:cNvPr id="926" name="Google Shape;926;p26"/>
          <p:cNvSpPr/>
          <p:nvPr/>
        </p:nvSpPr>
        <p:spPr>
          <a:xfrm>
            <a:off x="2125663" y="3184525"/>
            <a:ext cx="463550" cy="212725"/>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LGBT</a:t>
            </a:r>
            <a:endParaRPr sz="1400">
              <a:solidFill>
                <a:schemeClr val="dk1"/>
              </a:solidFill>
              <a:latin typeface="Arial"/>
              <a:ea typeface="Arial"/>
              <a:cs typeface="Arial"/>
              <a:sym typeface="Arial"/>
            </a:endParaRPr>
          </a:p>
        </p:txBody>
      </p:sp>
      <p:sp>
        <p:nvSpPr>
          <p:cNvPr id="927" name="Google Shape;927;p26"/>
          <p:cNvSpPr/>
          <p:nvPr/>
        </p:nvSpPr>
        <p:spPr>
          <a:xfrm>
            <a:off x="1612900" y="3668713"/>
            <a:ext cx="976313" cy="42545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Venezuelan </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migrants</a:t>
            </a:r>
            <a:endParaRPr sz="1400">
              <a:solidFill>
                <a:schemeClr val="dk1"/>
              </a:solidFill>
              <a:latin typeface="Arial"/>
              <a:ea typeface="Arial"/>
              <a:cs typeface="Arial"/>
              <a:sym typeface="Arial"/>
            </a:endParaRPr>
          </a:p>
        </p:txBody>
      </p:sp>
      <p:sp>
        <p:nvSpPr>
          <p:cNvPr id="928" name="Google Shape;928;p26"/>
          <p:cNvSpPr/>
          <p:nvPr/>
        </p:nvSpPr>
        <p:spPr>
          <a:xfrm>
            <a:off x="1830388" y="4259263"/>
            <a:ext cx="758825" cy="42545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Ethnic </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minorities</a:t>
            </a:r>
            <a:endParaRPr sz="1400">
              <a:solidFill>
                <a:schemeClr val="dk1"/>
              </a:solidFill>
              <a:latin typeface="Arial"/>
              <a:ea typeface="Arial"/>
              <a:cs typeface="Arial"/>
              <a:sym typeface="Arial"/>
            </a:endParaRPr>
          </a:p>
        </p:txBody>
      </p:sp>
      <p:sp>
        <p:nvSpPr>
          <p:cNvPr id="929" name="Google Shape;929;p26"/>
          <p:cNvSpPr/>
          <p:nvPr/>
        </p:nvSpPr>
        <p:spPr>
          <a:xfrm>
            <a:off x="1574800" y="4849813"/>
            <a:ext cx="1014413" cy="42545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Differently-</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abled people</a:t>
            </a:r>
            <a:endParaRPr sz="1400">
              <a:solidFill>
                <a:schemeClr val="dk1"/>
              </a:solidFill>
              <a:latin typeface="Arial"/>
              <a:ea typeface="Arial"/>
              <a:cs typeface="Arial"/>
              <a:sym typeface="Arial"/>
            </a:endParaRPr>
          </a:p>
        </p:txBody>
      </p:sp>
      <p:sp>
        <p:nvSpPr>
          <p:cNvPr id="930" name="Google Shape;930;p26"/>
          <p:cNvSpPr/>
          <p:nvPr/>
        </p:nvSpPr>
        <p:spPr>
          <a:xfrm>
            <a:off x="1889125" y="5440363"/>
            <a:ext cx="700088" cy="42545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National </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average</a:t>
            </a:r>
            <a:endParaRPr sz="1400">
              <a:solidFill>
                <a:schemeClr val="dk1"/>
              </a:solidFill>
              <a:latin typeface="Arial"/>
              <a:ea typeface="Arial"/>
              <a:cs typeface="Arial"/>
              <a:sym typeface="Arial"/>
            </a:endParaRPr>
          </a:p>
        </p:txBody>
      </p:sp>
      <p:sp>
        <p:nvSpPr>
          <p:cNvPr id="931" name="Google Shape;931;p26"/>
          <p:cNvSpPr txBox="1"/>
          <p:nvPr/>
        </p:nvSpPr>
        <p:spPr>
          <a:xfrm>
            <a:off x="1303338" y="2424114"/>
            <a:ext cx="4383088" cy="3206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Percentage of youth that are opportunity youth by identity marker – Bogotá, 2021</a:t>
            </a:r>
            <a:endParaRPr i="1" sz="1400">
              <a:solidFill>
                <a:schemeClr val="dk1"/>
              </a:solidFill>
              <a:latin typeface="Arial"/>
              <a:ea typeface="Arial"/>
              <a:cs typeface="Arial"/>
              <a:sym typeface="Arial"/>
            </a:endParaRPr>
          </a:p>
        </p:txBody>
      </p:sp>
      <p:sp>
        <p:nvSpPr>
          <p:cNvPr id="932" name="Google Shape;932;p26"/>
          <p:cNvSpPr txBox="1"/>
          <p:nvPr/>
        </p:nvSpPr>
        <p:spPr>
          <a:xfrm>
            <a:off x="812568" y="6516951"/>
            <a:ext cx="1056686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Sources: Research conducted by GOYN anchor partners</a:t>
            </a:r>
            <a:endParaRPr/>
          </a:p>
        </p:txBody>
      </p:sp>
      <p:sp>
        <p:nvSpPr>
          <p:cNvPr id="933" name="Google Shape;933;p26"/>
          <p:cNvSpPr txBox="1"/>
          <p:nvPr/>
        </p:nvSpPr>
        <p:spPr>
          <a:xfrm>
            <a:off x="6094901" y="1726439"/>
            <a:ext cx="4515319" cy="32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6837A"/>
              </a:buClr>
              <a:buSzPts val="1600"/>
              <a:buFont typeface="Arial"/>
              <a:buNone/>
            </a:pPr>
            <a:r>
              <a:rPr b="1" i="1" lang="en-US" sz="1600">
                <a:solidFill>
                  <a:srgbClr val="56837A"/>
                </a:solidFill>
                <a:latin typeface="Arial"/>
                <a:ea typeface="Arial"/>
                <a:cs typeface="Arial"/>
                <a:sym typeface="Arial"/>
              </a:rPr>
              <a:t>There are clear disparities in terms of…</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27"/>
          <p:cNvSpPr txBox="1"/>
          <p:nvPr>
            <p:ph type="title"/>
          </p:nvPr>
        </p:nvSpPr>
        <p:spPr>
          <a:xfrm>
            <a:off x="1028700" y="677874"/>
            <a:ext cx="104394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Interviews and workshops revealed that OY and those proximate to them can struggle to understand, discuss and address the injustices</a:t>
            </a:r>
            <a:endParaRPr/>
          </a:p>
        </p:txBody>
      </p:sp>
      <p:sp>
        <p:nvSpPr>
          <p:cNvPr id="939" name="Google Shape;939;p27"/>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HOW THEY ARE AFFECTED</a:t>
            </a:r>
            <a:endParaRPr/>
          </a:p>
        </p:txBody>
      </p:sp>
      <p:grpSp>
        <p:nvGrpSpPr>
          <p:cNvPr id="940" name="Google Shape;940;p27"/>
          <p:cNvGrpSpPr/>
          <p:nvPr/>
        </p:nvGrpSpPr>
        <p:grpSpPr>
          <a:xfrm>
            <a:off x="671453" y="2449130"/>
            <a:ext cx="1997075" cy="1180624"/>
            <a:chOff x="847725" y="2598583"/>
            <a:chExt cx="1997075" cy="1180624"/>
          </a:xfrm>
        </p:grpSpPr>
        <p:pic>
          <p:nvPicPr>
            <p:cNvPr id="941" name="Google Shape;941;p27"/>
            <p:cNvPicPr preferRelativeResize="0"/>
            <p:nvPr/>
          </p:nvPicPr>
          <p:blipFill rotWithShape="1">
            <a:blip r:embed="rId3">
              <a:alphaModFix/>
            </a:blip>
            <a:srcRect b="21468" l="0" r="0" t="0"/>
            <a:stretch/>
          </p:blipFill>
          <p:spPr>
            <a:xfrm>
              <a:off x="1398495" y="2598583"/>
              <a:ext cx="895534" cy="703268"/>
            </a:xfrm>
            <a:prstGeom prst="rect">
              <a:avLst/>
            </a:prstGeom>
            <a:noFill/>
            <a:ln>
              <a:noFill/>
            </a:ln>
          </p:spPr>
        </p:pic>
        <p:sp>
          <p:nvSpPr>
            <p:cNvPr id="942" name="Google Shape;942;p27"/>
            <p:cNvSpPr txBox="1"/>
            <p:nvPr/>
          </p:nvSpPr>
          <p:spPr>
            <a:xfrm>
              <a:off x="847725" y="3459020"/>
              <a:ext cx="1997075" cy="32018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899"/>
                </a:buClr>
                <a:buSzPts val="1400"/>
                <a:buFont typeface="Arial"/>
                <a:buNone/>
              </a:pPr>
              <a:r>
                <a:rPr b="1" lang="en-US" sz="1400">
                  <a:solidFill>
                    <a:srgbClr val="007899"/>
                  </a:solidFill>
                  <a:latin typeface="Arial"/>
                  <a:ea typeface="Arial"/>
                  <a:cs typeface="Arial"/>
                  <a:sym typeface="Arial"/>
                </a:rPr>
                <a:t>Youth</a:t>
              </a:r>
              <a:endParaRPr/>
            </a:p>
          </p:txBody>
        </p:sp>
      </p:grpSp>
      <p:grpSp>
        <p:nvGrpSpPr>
          <p:cNvPr id="943" name="Google Shape;943;p27"/>
          <p:cNvGrpSpPr/>
          <p:nvPr/>
        </p:nvGrpSpPr>
        <p:grpSpPr>
          <a:xfrm>
            <a:off x="671453" y="4115234"/>
            <a:ext cx="1997075" cy="1030911"/>
            <a:chOff x="847725" y="4142627"/>
            <a:chExt cx="1997075" cy="1030911"/>
          </a:xfrm>
        </p:grpSpPr>
        <p:pic>
          <p:nvPicPr>
            <p:cNvPr id="944" name="Google Shape;944;p27"/>
            <p:cNvPicPr preferRelativeResize="0"/>
            <p:nvPr/>
          </p:nvPicPr>
          <p:blipFill rotWithShape="1">
            <a:blip r:embed="rId4">
              <a:alphaModFix/>
            </a:blip>
            <a:srcRect b="19143" l="0" r="0" t="0"/>
            <a:stretch/>
          </p:blipFill>
          <p:spPr>
            <a:xfrm>
              <a:off x="1490905" y="4142627"/>
              <a:ext cx="710715" cy="574664"/>
            </a:xfrm>
            <a:prstGeom prst="rect">
              <a:avLst/>
            </a:prstGeom>
            <a:noFill/>
            <a:ln>
              <a:noFill/>
            </a:ln>
          </p:spPr>
        </p:pic>
        <p:sp>
          <p:nvSpPr>
            <p:cNvPr id="945" name="Google Shape;945;p27"/>
            <p:cNvSpPr txBox="1"/>
            <p:nvPr/>
          </p:nvSpPr>
          <p:spPr>
            <a:xfrm>
              <a:off x="847725" y="4853351"/>
              <a:ext cx="1997075" cy="32018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899"/>
                </a:buClr>
                <a:buSzPts val="1400"/>
                <a:buFont typeface="Arial"/>
                <a:buNone/>
              </a:pPr>
              <a:r>
                <a:rPr b="1" lang="en-US" sz="1400">
                  <a:solidFill>
                    <a:srgbClr val="007899"/>
                  </a:solidFill>
                  <a:latin typeface="Arial"/>
                  <a:ea typeface="Arial"/>
                  <a:cs typeface="Arial"/>
                  <a:sym typeface="Arial"/>
                </a:rPr>
                <a:t>Employers and supporting </a:t>
              </a:r>
              <a:br>
                <a:rPr b="1" lang="en-US" sz="1400">
                  <a:solidFill>
                    <a:srgbClr val="007899"/>
                  </a:solidFill>
                  <a:latin typeface="Arial"/>
                  <a:ea typeface="Arial"/>
                  <a:cs typeface="Arial"/>
                  <a:sym typeface="Arial"/>
                </a:rPr>
              </a:br>
              <a:r>
                <a:rPr b="1" lang="en-US" sz="1400">
                  <a:solidFill>
                    <a:srgbClr val="007899"/>
                  </a:solidFill>
                  <a:latin typeface="Arial"/>
                  <a:ea typeface="Arial"/>
                  <a:cs typeface="Arial"/>
                  <a:sym typeface="Arial"/>
                </a:rPr>
                <a:t>non-profits</a:t>
              </a:r>
              <a:endParaRPr/>
            </a:p>
          </p:txBody>
        </p:sp>
      </p:grpSp>
      <p:cxnSp>
        <p:nvCxnSpPr>
          <p:cNvPr id="946" name="Google Shape;946;p27"/>
          <p:cNvCxnSpPr/>
          <p:nvPr/>
        </p:nvCxnSpPr>
        <p:spPr>
          <a:xfrm flipH="1" rot="10800000">
            <a:off x="852428" y="3902652"/>
            <a:ext cx="10615673" cy="48497"/>
          </a:xfrm>
          <a:prstGeom prst="straightConnector1">
            <a:avLst/>
          </a:prstGeom>
          <a:noFill/>
          <a:ln cap="flat" cmpd="sng" w="9525">
            <a:solidFill>
              <a:schemeClr val="accent1"/>
            </a:solidFill>
            <a:prstDash val="dash"/>
            <a:miter lim="800000"/>
            <a:headEnd len="sm" w="sm" type="none"/>
            <a:tailEnd len="sm" w="sm" type="none"/>
          </a:ln>
        </p:spPr>
      </p:cxnSp>
      <p:grpSp>
        <p:nvGrpSpPr>
          <p:cNvPr id="947" name="Google Shape;947;p27"/>
          <p:cNvGrpSpPr/>
          <p:nvPr/>
        </p:nvGrpSpPr>
        <p:grpSpPr>
          <a:xfrm>
            <a:off x="2668528" y="1719637"/>
            <a:ext cx="8799573" cy="432218"/>
            <a:chOff x="766746" y="1236793"/>
            <a:chExt cx="6604552" cy="573091"/>
          </a:xfrm>
        </p:grpSpPr>
        <p:sp>
          <p:nvSpPr>
            <p:cNvPr id="948" name="Google Shape;948;p27"/>
            <p:cNvSpPr/>
            <p:nvPr/>
          </p:nvSpPr>
          <p:spPr>
            <a:xfrm>
              <a:off x="766746" y="1236793"/>
              <a:ext cx="2157417" cy="573091"/>
            </a:xfrm>
            <a:prstGeom prst="homePlate">
              <a:avLst>
                <a:gd fmla="val 18325" name="adj"/>
              </a:avLst>
            </a:prstGeom>
            <a:solidFill>
              <a:srgbClr val="8AB3C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Understanding</a:t>
              </a:r>
              <a:endParaRPr/>
            </a:p>
          </p:txBody>
        </p:sp>
        <p:sp>
          <p:nvSpPr>
            <p:cNvPr id="949" name="Google Shape;949;p27"/>
            <p:cNvSpPr/>
            <p:nvPr/>
          </p:nvSpPr>
          <p:spPr>
            <a:xfrm>
              <a:off x="2924163" y="1236793"/>
              <a:ext cx="2157417" cy="573091"/>
            </a:xfrm>
            <a:prstGeom prst="chevron">
              <a:avLst>
                <a:gd fmla="val 18325" name="adj"/>
              </a:avLst>
            </a:prstGeom>
            <a:solidFill>
              <a:srgbClr val="6CA5B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Discussing</a:t>
              </a:r>
              <a:endParaRPr/>
            </a:p>
          </p:txBody>
        </p:sp>
        <p:sp>
          <p:nvSpPr>
            <p:cNvPr id="950" name="Google Shape;950;p27"/>
            <p:cNvSpPr/>
            <p:nvPr/>
          </p:nvSpPr>
          <p:spPr>
            <a:xfrm>
              <a:off x="5081579" y="1236793"/>
              <a:ext cx="2289719" cy="573091"/>
            </a:xfrm>
            <a:prstGeom prst="chevron">
              <a:avLst>
                <a:gd fmla="val 18325" name="adj"/>
              </a:avLst>
            </a:prstGeom>
            <a:solidFill>
              <a:srgbClr val="4797B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Addressing</a:t>
              </a:r>
              <a:endParaRPr/>
            </a:p>
          </p:txBody>
        </p:sp>
      </p:grpSp>
      <p:sp>
        <p:nvSpPr>
          <p:cNvPr id="951" name="Google Shape;951;p27"/>
          <p:cNvSpPr txBox="1"/>
          <p:nvPr/>
        </p:nvSpPr>
        <p:spPr>
          <a:xfrm>
            <a:off x="2588093" y="2228111"/>
            <a:ext cx="2954869"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300">
                <a:solidFill>
                  <a:schemeClr val="dk1"/>
                </a:solidFill>
                <a:latin typeface="Arial"/>
                <a:ea typeface="Arial"/>
                <a:cs typeface="Arial"/>
                <a:sym typeface="Arial"/>
              </a:rPr>
              <a:t>Many disadvantaged OY do not realize or understand that they are facing structural injustices, believing that their reality is normal and acceptable</a:t>
            </a:r>
            <a:endParaRPr b="1" sz="1300">
              <a:solidFill>
                <a:schemeClr val="dk1"/>
              </a:solidFill>
              <a:latin typeface="Arial"/>
              <a:ea typeface="Arial"/>
              <a:cs typeface="Arial"/>
              <a:sym typeface="Arial"/>
            </a:endParaRPr>
          </a:p>
          <a:p>
            <a:pPr indent="0" lvl="0" marL="0" marR="0" rtl="0" algn="l">
              <a:spcBef>
                <a:spcPts val="400"/>
              </a:spcBef>
              <a:spcAft>
                <a:spcPts val="0"/>
              </a:spcAft>
              <a:buNone/>
            </a:pPr>
            <a:r>
              <a:t/>
            </a:r>
            <a:endParaRPr sz="1300">
              <a:solidFill>
                <a:schemeClr val="dk1"/>
              </a:solidFill>
              <a:latin typeface="Arial"/>
              <a:ea typeface="Arial"/>
              <a:cs typeface="Arial"/>
              <a:sym typeface="Arial"/>
            </a:endParaRPr>
          </a:p>
        </p:txBody>
      </p:sp>
      <p:sp>
        <p:nvSpPr>
          <p:cNvPr id="952" name="Google Shape;952;p27"/>
          <p:cNvSpPr txBox="1"/>
          <p:nvPr/>
        </p:nvSpPr>
        <p:spPr>
          <a:xfrm>
            <a:off x="5542963" y="2228111"/>
            <a:ext cx="2785492"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300">
                <a:solidFill>
                  <a:schemeClr val="dk1"/>
                </a:solidFill>
                <a:latin typeface="Arial"/>
                <a:ea typeface="Arial"/>
                <a:cs typeface="Arial"/>
                <a:sym typeface="Arial"/>
              </a:rPr>
              <a:t>In some communities, OY feel unable to openly or explicitly voice some of the injustices (e.g., by caste, religion, sexuality) that they or their peers face due to potential repercussions e.g., arrest, accusations of being politically incorrect</a:t>
            </a:r>
            <a:endParaRPr/>
          </a:p>
          <a:p>
            <a:pPr indent="0" lvl="0" marL="0" marR="0" rtl="0" algn="l">
              <a:spcBef>
                <a:spcPts val="400"/>
              </a:spcBef>
              <a:spcAft>
                <a:spcPts val="0"/>
              </a:spcAft>
              <a:buNone/>
            </a:pPr>
            <a:r>
              <a:t/>
            </a:r>
            <a:endParaRPr sz="1300">
              <a:solidFill>
                <a:schemeClr val="dk1"/>
              </a:solidFill>
              <a:latin typeface="Arial"/>
              <a:ea typeface="Arial"/>
              <a:cs typeface="Arial"/>
              <a:sym typeface="Arial"/>
            </a:endParaRPr>
          </a:p>
        </p:txBody>
      </p:sp>
      <p:sp>
        <p:nvSpPr>
          <p:cNvPr id="953" name="Google Shape;953;p27"/>
          <p:cNvSpPr txBox="1"/>
          <p:nvPr/>
        </p:nvSpPr>
        <p:spPr>
          <a:xfrm>
            <a:off x="8417396" y="2228111"/>
            <a:ext cx="2954869"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300">
                <a:solidFill>
                  <a:schemeClr val="dk1"/>
                </a:solidFill>
                <a:latin typeface="Arial"/>
                <a:ea typeface="Arial"/>
                <a:cs typeface="Arial"/>
                <a:sym typeface="Arial"/>
              </a:rPr>
              <a:t>Disadvantaged OY, particularly young women, are often in denial of the need for interventions, believing that they do not have a place in accessing and engaging with specific opportunities </a:t>
            </a:r>
            <a:endParaRPr/>
          </a:p>
          <a:p>
            <a:pPr indent="0" lvl="0" marL="0" marR="0" rtl="0" algn="l">
              <a:spcBef>
                <a:spcPts val="400"/>
              </a:spcBef>
              <a:spcAft>
                <a:spcPts val="0"/>
              </a:spcAft>
              <a:buNone/>
            </a:pPr>
            <a:r>
              <a:t/>
            </a:r>
            <a:endParaRPr sz="1300">
              <a:solidFill>
                <a:schemeClr val="dk1"/>
              </a:solidFill>
              <a:latin typeface="Arial"/>
              <a:ea typeface="Arial"/>
              <a:cs typeface="Arial"/>
              <a:sym typeface="Arial"/>
            </a:endParaRPr>
          </a:p>
        </p:txBody>
      </p:sp>
      <p:sp>
        <p:nvSpPr>
          <p:cNvPr id="954" name="Google Shape;954;p27"/>
          <p:cNvSpPr txBox="1"/>
          <p:nvPr/>
        </p:nvSpPr>
        <p:spPr>
          <a:xfrm>
            <a:off x="2588093" y="3974913"/>
            <a:ext cx="2954869"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300">
                <a:solidFill>
                  <a:schemeClr val="dk1"/>
                </a:solidFill>
                <a:latin typeface="Arial"/>
                <a:ea typeface="Arial"/>
                <a:cs typeface="Arial"/>
                <a:sym typeface="Arial"/>
              </a:rPr>
              <a:t>Employers and other support actors often struggle to break down and conceptualize the issue of ‘structural injustice’, finding the concept overly abstract</a:t>
            </a:r>
            <a:endParaRPr b="1" sz="1300">
              <a:solidFill>
                <a:schemeClr val="dk1"/>
              </a:solidFill>
              <a:latin typeface="Arial"/>
              <a:ea typeface="Arial"/>
              <a:cs typeface="Arial"/>
              <a:sym typeface="Arial"/>
            </a:endParaRPr>
          </a:p>
          <a:p>
            <a:pPr indent="0" lvl="0" marL="0" marR="0" rtl="0" algn="l">
              <a:spcBef>
                <a:spcPts val="400"/>
              </a:spcBef>
              <a:spcAft>
                <a:spcPts val="0"/>
              </a:spcAft>
              <a:buNone/>
            </a:pPr>
            <a:r>
              <a:t/>
            </a:r>
            <a:endParaRPr sz="1300">
              <a:solidFill>
                <a:schemeClr val="dk1"/>
              </a:solidFill>
              <a:latin typeface="Arial"/>
              <a:ea typeface="Arial"/>
              <a:cs typeface="Arial"/>
              <a:sym typeface="Arial"/>
            </a:endParaRPr>
          </a:p>
        </p:txBody>
      </p:sp>
      <p:sp>
        <p:nvSpPr>
          <p:cNvPr id="955" name="Google Shape;955;p27"/>
          <p:cNvSpPr txBox="1"/>
          <p:nvPr/>
        </p:nvSpPr>
        <p:spPr>
          <a:xfrm>
            <a:off x="5542963" y="3974913"/>
            <a:ext cx="2785492"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300">
                <a:solidFill>
                  <a:schemeClr val="dk1"/>
                </a:solidFill>
                <a:latin typeface="Arial"/>
                <a:ea typeface="Arial"/>
                <a:cs typeface="Arial"/>
                <a:sym typeface="Arial"/>
              </a:rPr>
              <a:t>In some contexts, local organizations need to be careful when discussing ‘taboo’ topics, while in others some support actors (e.g., governments) simply refuse to openly acknowledge injustices – especially if they are perpetuating them</a:t>
            </a:r>
            <a:endParaRPr/>
          </a:p>
          <a:p>
            <a:pPr indent="0" lvl="0" marL="0" marR="0" rtl="0" algn="l">
              <a:spcBef>
                <a:spcPts val="400"/>
              </a:spcBef>
              <a:spcAft>
                <a:spcPts val="0"/>
              </a:spcAft>
              <a:buNone/>
            </a:pPr>
            <a:r>
              <a:t/>
            </a:r>
            <a:endParaRPr sz="1300">
              <a:solidFill>
                <a:schemeClr val="dk1"/>
              </a:solidFill>
              <a:latin typeface="Arial"/>
              <a:ea typeface="Arial"/>
              <a:cs typeface="Arial"/>
              <a:sym typeface="Arial"/>
            </a:endParaRPr>
          </a:p>
        </p:txBody>
      </p:sp>
      <p:sp>
        <p:nvSpPr>
          <p:cNvPr id="956" name="Google Shape;956;p27"/>
          <p:cNvSpPr txBox="1"/>
          <p:nvPr/>
        </p:nvSpPr>
        <p:spPr>
          <a:xfrm>
            <a:off x="8417396" y="3974913"/>
            <a:ext cx="2954869"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300">
                <a:solidFill>
                  <a:schemeClr val="dk1"/>
                </a:solidFill>
                <a:latin typeface="Arial"/>
                <a:ea typeface="Arial"/>
                <a:cs typeface="Arial"/>
                <a:sym typeface="Arial"/>
              </a:rPr>
              <a:t>Given the complexity and multi-faceted nature of structural injustice, supporting non-profits often struggle to identify concrete goals and interventions to pursue to overcome the barriers and challenges</a:t>
            </a:r>
            <a:endParaRPr/>
          </a:p>
          <a:p>
            <a:pPr indent="0" lvl="0" marL="0" marR="0" rtl="0" algn="l">
              <a:spcBef>
                <a:spcPts val="400"/>
              </a:spcBef>
              <a:spcAft>
                <a:spcPts val="0"/>
              </a:spcAft>
              <a:buNone/>
            </a:pPr>
            <a:r>
              <a:t/>
            </a:r>
            <a:endParaRPr sz="1300">
              <a:solidFill>
                <a:schemeClr val="dk1"/>
              </a:solidFill>
              <a:latin typeface="Arial"/>
              <a:ea typeface="Arial"/>
              <a:cs typeface="Arial"/>
              <a:sym typeface="Arial"/>
            </a:endParaRPr>
          </a:p>
        </p:txBody>
      </p:sp>
      <p:sp>
        <p:nvSpPr>
          <p:cNvPr id="957" name="Google Shape;957;p27"/>
          <p:cNvSpPr/>
          <p:nvPr/>
        </p:nvSpPr>
        <p:spPr>
          <a:xfrm>
            <a:off x="2304842" y="5749972"/>
            <a:ext cx="8273047" cy="526543"/>
          </a:xfrm>
          <a:prstGeom prst="roundRect">
            <a:avLst>
              <a:gd fmla="val 16667" name="adj"/>
            </a:avLst>
          </a:prstGeom>
          <a:solidFill>
            <a:srgbClr val="7F7F7F"/>
          </a:solidFill>
          <a:ln>
            <a:noFill/>
          </a:ln>
        </p:spPr>
        <p:txBody>
          <a:bodyPr anchorCtr="0" anchor="ctr" bIns="91425" lIns="182875" spcFirstLastPara="1" rIns="182875" wrap="square" tIns="91425">
            <a:noAutofit/>
          </a:bodyPr>
          <a:lstStyle/>
          <a:p>
            <a:pPr indent="0" lvl="0" marL="0" marR="0" rtl="0" algn="ctr">
              <a:lnSpc>
                <a:spcPct val="100000"/>
              </a:lnSpc>
              <a:spcBef>
                <a:spcPts val="0"/>
              </a:spcBef>
              <a:spcAft>
                <a:spcPts val="0"/>
              </a:spcAft>
              <a:buClr>
                <a:schemeClr val="lt1"/>
              </a:buClr>
              <a:buSzPts val="1400"/>
              <a:buFont typeface="Arial"/>
              <a:buNone/>
            </a:pPr>
            <a:r>
              <a:rPr b="0" i="1" lang="en-US" sz="1400">
                <a:solidFill>
                  <a:schemeClr val="lt1"/>
                </a:solidFill>
                <a:latin typeface="Arial"/>
                <a:ea typeface="Arial"/>
                <a:cs typeface="Arial"/>
                <a:sym typeface="Arial"/>
              </a:rPr>
              <a:t>The framework should aim to help disadvantaged OY and support actors understand, discuss, and address issues of structural justice</a:t>
            </a:r>
            <a:endParaRPr b="0" i="1" sz="1400">
              <a:solidFill>
                <a:schemeClr val="lt1"/>
              </a:solidFill>
              <a:latin typeface="Arial"/>
              <a:ea typeface="Arial"/>
              <a:cs typeface="Arial"/>
              <a:sym typeface="Arial"/>
            </a:endParaRPr>
          </a:p>
        </p:txBody>
      </p:sp>
      <p:sp>
        <p:nvSpPr>
          <p:cNvPr id="958" name="Google Shape;958;p27"/>
          <p:cNvSpPr txBox="1"/>
          <p:nvPr/>
        </p:nvSpPr>
        <p:spPr>
          <a:xfrm>
            <a:off x="812568" y="6516951"/>
            <a:ext cx="1056686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Sources: Interviews with anchor and global partners; workshop with anchor partners; session with young people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28"/>
          <p:cNvSpPr/>
          <p:nvPr/>
        </p:nvSpPr>
        <p:spPr>
          <a:xfrm>
            <a:off x="10229196" y="535461"/>
            <a:ext cx="1759008" cy="434936"/>
          </a:xfrm>
          <a:prstGeom prst="rect">
            <a:avLst/>
          </a:prstGeom>
          <a:solidFill>
            <a:schemeClr val="lt1">
              <a:alpha val="5882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4" name="Google Shape;964;p28"/>
          <p:cNvSpPr/>
          <p:nvPr/>
        </p:nvSpPr>
        <p:spPr>
          <a:xfrm>
            <a:off x="740780" y="4940206"/>
            <a:ext cx="1481559" cy="132555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5" name="Google Shape;965;p28"/>
          <p:cNvSpPr/>
          <p:nvPr/>
        </p:nvSpPr>
        <p:spPr>
          <a:xfrm>
            <a:off x="740780" y="2268636"/>
            <a:ext cx="1481559" cy="250747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6" name="Google Shape;966;p28"/>
          <p:cNvSpPr txBox="1"/>
          <p:nvPr>
            <p:ph type="title"/>
          </p:nvPr>
        </p:nvSpPr>
        <p:spPr>
          <a:xfrm>
            <a:off x="1557951" y="677874"/>
            <a:ext cx="8619511"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As a result, partners are implementing various solutions to deepen learning and foster dialogue and action (1/2) </a:t>
            </a:r>
            <a:endParaRPr/>
          </a:p>
        </p:txBody>
      </p:sp>
      <p:sp>
        <p:nvSpPr>
          <p:cNvPr id="967" name="Google Shape;967;p28"/>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SOLUTIONS</a:t>
            </a:r>
            <a:endParaRPr/>
          </a:p>
        </p:txBody>
      </p:sp>
      <p:sp>
        <p:nvSpPr>
          <p:cNvPr id="968" name="Google Shape;968;p28"/>
          <p:cNvSpPr txBox="1"/>
          <p:nvPr/>
        </p:nvSpPr>
        <p:spPr>
          <a:xfrm>
            <a:off x="740780" y="3131217"/>
            <a:ext cx="1481559" cy="76029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Overview of solutions underway by </a:t>
            </a:r>
            <a:r>
              <a:rPr b="1" lang="en-US" sz="1400" u="sng">
                <a:solidFill>
                  <a:schemeClr val="accent1"/>
                </a:solidFill>
                <a:latin typeface="Arial"/>
                <a:ea typeface="Arial"/>
                <a:cs typeface="Arial"/>
                <a:sym typeface="Arial"/>
              </a:rPr>
              <a:t>anchor</a:t>
            </a:r>
            <a:r>
              <a:rPr b="1" lang="en-US" sz="1400">
                <a:solidFill>
                  <a:schemeClr val="accent1"/>
                </a:solidFill>
                <a:latin typeface="Arial"/>
                <a:ea typeface="Arial"/>
                <a:cs typeface="Arial"/>
                <a:sym typeface="Arial"/>
              </a:rPr>
              <a:t> </a:t>
            </a:r>
            <a:r>
              <a:rPr b="1" lang="en-US" sz="1400">
                <a:solidFill>
                  <a:schemeClr val="dk1"/>
                </a:solidFill>
                <a:latin typeface="Arial"/>
                <a:ea typeface="Arial"/>
                <a:cs typeface="Arial"/>
                <a:sym typeface="Arial"/>
              </a:rPr>
              <a:t>partners</a:t>
            </a:r>
            <a:endParaRPr/>
          </a:p>
        </p:txBody>
      </p:sp>
      <p:sp>
        <p:nvSpPr>
          <p:cNvPr id="969" name="Google Shape;969;p28"/>
          <p:cNvSpPr txBox="1"/>
          <p:nvPr/>
        </p:nvSpPr>
        <p:spPr>
          <a:xfrm>
            <a:off x="740780" y="5484676"/>
            <a:ext cx="1481559" cy="22888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Examples</a:t>
            </a:r>
            <a:endParaRPr/>
          </a:p>
        </p:txBody>
      </p:sp>
      <p:grpSp>
        <p:nvGrpSpPr>
          <p:cNvPr id="970" name="Google Shape;970;p28"/>
          <p:cNvGrpSpPr/>
          <p:nvPr/>
        </p:nvGrpSpPr>
        <p:grpSpPr>
          <a:xfrm>
            <a:off x="2668528" y="1707280"/>
            <a:ext cx="8799573" cy="432218"/>
            <a:chOff x="766746" y="1236793"/>
            <a:chExt cx="6604552" cy="573091"/>
          </a:xfrm>
        </p:grpSpPr>
        <p:sp>
          <p:nvSpPr>
            <p:cNvPr id="971" name="Google Shape;971;p28"/>
            <p:cNvSpPr/>
            <p:nvPr/>
          </p:nvSpPr>
          <p:spPr>
            <a:xfrm>
              <a:off x="766746" y="1236793"/>
              <a:ext cx="2157417" cy="573091"/>
            </a:xfrm>
            <a:prstGeom prst="homePlate">
              <a:avLst>
                <a:gd fmla="val 18325" name="adj"/>
              </a:avLst>
            </a:prstGeom>
            <a:solidFill>
              <a:srgbClr val="8AB3C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Understanding</a:t>
              </a:r>
              <a:endParaRPr/>
            </a:p>
          </p:txBody>
        </p:sp>
        <p:sp>
          <p:nvSpPr>
            <p:cNvPr id="972" name="Google Shape;972;p28"/>
            <p:cNvSpPr/>
            <p:nvPr/>
          </p:nvSpPr>
          <p:spPr>
            <a:xfrm>
              <a:off x="2924163" y="1236793"/>
              <a:ext cx="2157417" cy="573091"/>
            </a:xfrm>
            <a:prstGeom prst="chevron">
              <a:avLst>
                <a:gd fmla="val 18325" name="adj"/>
              </a:avLst>
            </a:prstGeom>
            <a:solidFill>
              <a:srgbClr val="6CA5B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Discussing</a:t>
              </a:r>
              <a:endParaRPr/>
            </a:p>
          </p:txBody>
        </p:sp>
        <p:sp>
          <p:nvSpPr>
            <p:cNvPr id="973" name="Google Shape;973;p28"/>
            <p:cNvSpPr/>
            <p:nvPr/>
          </p:nvSpPr>
          <p:spPr>
            <a:xfrm>
              <a:off x="5081579" y="1236793"/>
              <a:ext cx="2289719" cy="573091"/>
            </a:xfrm>
            <a:prstGeom prst="chevron">
              <a:avLst>
                <a:gd fmla="val 18325" name="adj"/>
              </a:avLst>
            </a:prstGeom>
            <a:solidFill>
              <a:srgbClr val="4797B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Addressing</a:t>
              </a:r>
              <a:endParaRPr/>
            </a:p>
          </p:txBody>
        </p:sp>
      </p:grpSp>
      <p:sp>
        <p:nvSpPr>
          <p:cNvPr id="974" name="Google Shape;974;p28"/>
          <p:cNvSpPr txBox="1"/>
          <p:nvPr/>
        </p:nvSpPr>
        <p:spPr>
          <a:xfrm>
            <a:off x="2588093" y="2196000"/>
            <a:ext cx="2954869" cy="1325560"/>
          </a:xfrm>
          <a:prstGeom prst="rect">
            <a:avLst/>
          </a:prstGeom>
          <a:noFill/>
          <a:ln>
            <a:noFill/>
          </a:ln>
        </p:spPr>
        <p:txBody>
          <a:bodyPr anchorCtr="0" anchor="t" bIns="46025" lIns="93600" spcFirstLastPara="1" rIns="92075" wrap="square" tIns="46025">
            <a:noAutofit/>
          </a:bodyPr>
          <a:lstStyle/>
          <a:p>
            <a:pPr indent="-171450" lvl="0" marL="171450" marR="0" rtl="0" algn="l">
              <a:spcBef>
                <a:spcPts val="0"/>
              </a:spcBef>
              <a:spcAft>
                <a:spcPts val="0"/>
              </a:spcAft>
              <a:buClr>
                <a:schemeClr val="dk1"/>
              </a:buClr>
              <a:buSzPts val="1250"/>
              <a:buFont typeface="Arial"/>
              <a:buChar char="•"/>
            </a:pPr>
            <a:r>
              <a:rPr lang="en-US" sz="1250">
                <a:solidFill>
                  <a:schemeClr val="dk1"/>
                </a:solidFill>
                <a:latin typeface="Arial"/>
                <a:ea typeface="Arial"/>
                <a:cs typeface="Arial"/>
                <a:sym typeface="Arial"/>
              </a:rPr>
              <a:t>Creating safe spaces (e.g., workshops) for ‘discovery’ whereby OY, employers and other support actors can identify where injustices show up in practice</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Capturing learnings from active experimentation of solutions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Further research into structural inequities preventing disadvantaged OY in accessing livelihood options and effective strategies to address them</a:t>
            </a:r>
            <a:endParaRPr/>
          </a:p>
        </p:txBody>
      </p:sp>
      <p:sp>
        <p:nvSpPr>
          <p:cNvPr id="975" name="Google Shape;975;p28"/>
          <p:cNvSpPr txBox="1"/>
          <p:nvPr/>
        </p:nvSpPr>
        <p:spPr>
          <a:xfrm>
            <a:off x="5542963" y="2196000"/>
            <a:ext cx="2775128" cy="1325560"/>
          </a:xfrm>
          <a:prstGeom prst="rect">
            <a:avLst/>
          </a:prstGeom>
          <a:noFill/>
          <a:ln>
            <a:noFill/>
          </a:ln>
        </p:spPr>
        <p:txBody>
          <a:bodyPr anchorCtr="0" anchor="t" bIns="46025" lIns="93600" spcFirstLastPara="1" rIns="92075" wrap="square" tIns="46025">
            <a:noAutofit/>
          </a:bodyPr>
          <a:lstStyle/>
          <a:p>
            <a:pPr indent="-171450" lvl="0" marL="171450" marR="0" rtl="0" algn="l">
              <a:spcBef>
                <a:spcPts val="0"/>
              </a:spcBef>
              <a:spcAft>
                <a:spcPts val="0"/>
              </a:spcAft>
              <a:buClr>
                <a:schemeClr val="dk1"/>
              </a:buClr>
              <a:buSzPts val="1250"/>
              <a:buFont typeface="Arial"/>
              <a:buChar char="•"/>
            </a:pPr>
            <a:r>
              <a:rPr lang="en-US" sz="1250">
                <a:solidFill>
                  <a:schemeClr val="dk1"/>
                </a:solidFill>
                <a:latin typeface="Arial"/>
                <a:ea typeface="Arial"/>
                <a:cs typeface="Arial"/>
                <a:sym typeface="Arial"/>
              </a:rPr>
              <a:t>Creating communication channels for OY to represent their problems in public spaces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Shifting mindsets e.g., to make certain topics less taboo </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Leveraging/disseminating research to provide specific data to communicate the evidence to policy- and decision-makers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Working with youth and community organizations to develop a shared youth agenda</a:t>
            </a:r>
            <a:endParaRPr/>
          </a:p>
        </p:txBody>
      </p:sp>
      <p:sp>
        <p:nvSpPr>
          <p:cNvPr id="976" name="Google Shape;976;p28"/>
          <p:cNvSpPr txBox="1"/>
          <p:nvPr/>
        </p:nvSpPr>
        <p:spPr>
          <a:xfrm>
            <a:off x="8417396" y="2196000"/>
            <a:ext cx="3050705" cy="1325560"/>
          </a:xfrm>
          <a:prstGeom prst="rect">
            <a:avLst/>
          </a:prstGeom>
          <a:noFill/>
          <a:ln>
            <a:noFill/>
          </a:ln>
        </p:spPr>
        <p:txBody>
          <a:bodyPr anchorCtr="0" anchor="t" bIns="46025" lIns="93600" spcFirstLastPara="1" rIns="0" wrap="square" tIns="46025">
            <a:noAutofit/>
          </a:bodyPr>
          <a:lstStyle/>
          <a:p>
            <a:pPr indent="-171450" lvl="0" marL="171450" marR="0" rtl="0" algn="l">
              <a:spcBef>
                <a:spcPts val="0"/>
              </a:spcBef>
              <a:spcAft>
                <a:spcPts val="0"/>
              </a:spcAft>
              <a:buClr>
                <a:schemeClr val="dk1"/>
              </a:buClr>
              <a:buSzPts val="1250"/>
              <a:buFont typeface="Arial"/>
              <a:buChar char="•"/>
            </a:pPr>
            <a:r>
              <a:rPr lang="en-US" sz="1250">
                <a:solidFill>
                  <a:schemeClr val="dk1"/>
                </a:solidFill>
                <a:latin typeface="Arial"/>
                <a:ea typeface="Arial"/>
                <a:cs typeface="Arial"/>
                <a:sym typeface="Arial"/>
              </a:rPr>
              <a:t>Empowering disadvantaged OY e.g., through mentorship, connections to opportunities, capacity building of OY ambassadors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Shifting community mindsets on the role of women e.g., via counselling</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Strengthening community institutions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Advocacy / awareness campaigns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Influencing policy and/or translating existing policy into action</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Developing business case &amp; trainings for employers / financial institutions to engage disadvantaged OY</a:t>
            </a:r>
            <a:endParaRPr/>
          </a:p>
          <a:p>
            <a:pPr indent="0" lvl="0" marL="0" marR="0" rtl="0" algn="l">
              <a:spcBef>
                <a:spcPts val="200"/>
              </a:spcBef>
              <a:spcAft>
                <a:spcPts val="0"/>
              </a:spcAft>
              <a:buNone/>
            </a:pPr>
            <a:r>
              <a:t/>
            </a:r>
            <a:endParaRPr sz="1250">
              <a:solidFill>
                <a:schemeClr val="dk1"/>
              </a:solidFill>
              <a:latin typeface="Arial"/>
              <a:ea typeface="Arial"/>
              <a:cs typeface="Arial"/>
              <a:sym typeface="Arial"/>
            </a:endParaRPr>
          </a:p>
        </p:txBody>
      </p:sp>
      <p:sp>
        <p:nvSpPr>
          <p:cNvPr id="977" name="Google Shape;977;p28"/>
          <p:cNvSpPr txBox="1"/>
          <p:nvPr/>
        </p:nvSpPr>
        <p:spPr>
          <a:xfrm>
            <a:off x="2588093" y="4940207"/>
            <a:ext cx="3050705"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250">
                <a:solidFill>
                  <a:schemeClr val="dk1"/>
                </a:solidFill>
                <a:latin typeface="Arial"/>
                <a:ea typeface="Arial"/>
                <a:cs typeface="Arial"/>
                <a:sym typeface="Arial"/>
              </a:rPr>
              <a:t>A team in Pune conducted home visits to every single OY home to understand experiences of economic discrimination of all social groups. Sao Paulo has developed a data mapping tool/ dashboard to break down injustices by type, social group, and geography</a:t>
            </a:r>
            <a:endParaRPr/>
          </a:p>
        </p:txBody>
      </p:sp>
      <p:sp>
        <p:nvSpPr>
          <p:cNvPr id="978" name="Google Shape;978;p28"/>
          <p:cNvSpPr txBox="1"/>
          <p:nvPr/>
        </p:nvSpPr>
        <p:spPr>
          <a:xfrm>
            <a:off x="5542962" y="4940207"/>
            <a:ext cx="2954869"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250">
                <a:solidFill>
                  <a:schemeClr val="dk1"/>
                </a:solidFill>
                <a:latin typeface="Arial"/>
                <a:ea typeface="Arial"/>
                <a:cs typeface="Arial"/>
                <a:sym typeface="Arial"/>
              </a:rPr>
              <a:t>Ramgarh is developing a shared vision to create a shared understanding of goals by drafting missing statements around a structural justice agenda</a:t>
            </a:r>
            <a:endParaRPr/>
          </a:p>
          <a:p>
            <a:pPr indent="0" lvl="0" marL="0" marR="0" rtl="0" algn="l">
              <a:spcBef>
                <a:spcPts val="400"/>
              </a:spcBef>
              <a:spcAft>
                <a:spcPts val="0"/>
              </a:spcAft>
              <a:buNone/>
            </a:pPr>
            <a:r>
              <a:t/>
            </a:r>
            <a:endParaRPr sz="1250">
              <a:solidFill>
                <a:schemeClr val="dk1"/>
              </a:solidFill>
              <a:latin typeface="Arial"/>
              <a:ea typeface="Arial"/>
              <a:cs typeface="Arial"/>
              <a:sym typeface="Arial"/>
            </a:endParaRPr>
          </a:p>
        </p:txBody>
      </p:sp>
      <p:sp>
        <p:nvSpPr>
          <p:cNvPr id="979" name="Google Shape;979;p28"/>
          <p:cNvSpPr txBox="1"/>
          <p:nvPr/>
        </p:nvSpPr>
        <p:spPr>
          <a:xfrm>
            <a:off x="8417396" y="4940207"/>
            <a:ext cx="3050705" cy="1325560"/>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250">
                <a:solidFill>
                  <a:schemeClr val="dk1"/>
                </a:solidFill>
                <a:latin typeface="Arial"/>
                <a:ea typeface="Arial"/>
                <a:cs typeface="Arial"/>
                <a:sym typeface="Arial"/>
              </a:rPr>
              <a:t>Sao Paulo is a member of a youth-led advocacy group, </a:t>
            </a:r>
            <a:r>
              <a:rPr i="1" lang="en-US" sz="1250">
                <a:solidFill>
                  <a:schemeClr val="dk1"/>
                </a:solidFill>
                <a:latin typeface="Arial"/>
                <a:ea typeface="Arial"/>
                <a:cs typeface="Arial"/>
                <a:sym typeface="Arial"/>
              </a:rPr>
              <a:t>Juventudes do Agora</a:t>
            </a:r>
            <a:r>
              <a:rPr lang="en-US" sz="1250">
                <a:solidFill>
                  <a:schemeClr val="dk1"/>
                </a:solidFill>
                <a:latin typeface="Arial"/>
                <a:ea typeface="Arial"/>
                <a:cs typeface="Arial"/>
                <a:sym typeface="Arial"/>
              </a:rPr>
              <a:t>, aiming to create and consolidate a “National Policy For and With Youth”</a:t>
            </a:r>
            <a:endParaRPr/>
          </a:p>
          <a:p>
            <a:pPr indent="0" lvl="0" marL="0" marR="0" rtl="0" algn="l">
              <a:spcBef>
                <a:spcPts val="400"/>
              </a:spcBef>
              <a:spcAft>
                <a:spcPts val="0"/>
              </a:spcAft>
              <a:buNone/>
            </a:pPr>
            <a:r>
              <a:t/>
            </a:r>
            <a:endParaRPr sz="1250">
              <a:solidFill>
                <a:schemeClr val="dk1"/>
              </a:solidFill>
              <a:latin typeface="Arial"/>
              <a:ea typeface="Arial"/>
              <a:cs typeface="Arial"/>
              <a:sym typeface="Arial"/>
            </a:endParaRPr>
          </a:p>
        </p:txBody>
      </p:sp>
      <p:sp>
        <p:nvSpPr>
          <p:cNvPr id="980" name="Google Shape;980;p28"/>
          <p:cNvSpPr/>
          <p:nvPr/>
        </p:nvSpPr>
        <p:spPr>
          <a:xfrm>
            <a:off x="10470069" y="192411"/>
            <a:ext cx="1584000" cy="32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1" name="Google Shape;981;p28"/>
          <p:cNvSpPr txBox="1"/>
          <p:nvPr/>
        </p:nvSpPr>
        <p:spPr>
          <a:xfrm>
            <a:off x="10646823" y="207689"/>
            <a:ext cx="14760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Anchor partners</a:t>
            </a:r>
            <a:endParaRPr/>
          </a:p>
        </p:txBody>
      </p:sp>
      <p:sp>
        <p:nvSpPr>
          <p:cNvPr id="982" name="Google Shape;982;p28"/>
          <p:cNvSpPr/>
          <p:nvPr/>
        </p:nvSpPr>
        <p:spPr>
          <a:xfrm>
            <a:off x="10310049" y="112699"/>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3" name="Google Shape;983;p28"/>
          <p:cNvSpPr/>
          <p:nvPr/>
        </p:nvSpPr>
        <p:spPr>
          <a:xfrm>
            <a:off x="10470069" y="627347"/>
            <a:ext cx="1584000" cy="32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4" name="Google Shape;984;p28"/>
          <p:cNvSpPr txBox="1"/>
          <p:nvPr/>
        </p:nvSpPr>
        <p:spPr>
          <a:xfrm>
            <a:off x="10646823" y="671201"/>
            <a:ext cx="14760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Global partners</a:t>
            </a:r>
            <a:endParaRPr/>
          </a:p>
        </p:txBody>
      </p:sp>
      <p:sp>
        <p:nvSpPr>
          <p:cNvPr id="985" name="Google Shape;985;p28"/>
          <p:cNvSpPr/>
          <p:nvPr/>
        </p:nvSpPr>
        <p:spPr>
          <a:xfrm>
            <a:off x="10310049" y="553052"/>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86" name="Google Shape;986;p28"/>
          <p:cNvPicPr preferRelativeResize="0"/>
          <p:nvPr/>
        </p:nvPicPr>
        <p:blipFill rotWithShape="1">
          <a:blip r:embed="rId3">
            <a:alphaModFix/>
          </a:blip>
          <a:srcRect b="19312" l="0" r="4549" t="0"/>
          <a:stretch/>
        </p:blipFill>
        <p:spPr>
          <a:xfrm>
            <a:off x="10324603" y="601658"/>
            <a:ext cx="276676" cy="233883"/>
          </a:xfrm>
          <a:prstGeom prst="rect">
            <a:avLst/>
          </a:prstGeom>
          <a:noFill/>
          <a:ln>
            <a:noFill/>
          </a:ln>
        </p:spPr>
      </p:pic>
      <p:pic>
        <p:nvPicPr>
          <p:cNvPr id="987" name="Google Shape;987;p28"/>
          <p:cNvPicPr preferRelativeResize="0"/>
          <p:nvPr/>
        </p:nvPicPr>
        <p:blipFill rotWithShape="1">
          <a:blip r:embed="rId4">
            <a:alphaModFix/>
          </a:blip>
          <a:srcRect b="16094" l="0" r="0" t="0"/>
          <a:stretch/>
        </p:blipFill>
        <p:spPr>
          <a:xfrm>
            <a:off x="10350771" y="173010"/>
            <a:ext cx="249747" cy="209550"/>
          </a:xfrm>
          <a:prstGeom prst="rect">
            <a:avLst/>
          </a:prstGeom>
          <a:noFill/>
          <a:ln>
            <a:noFill/>
          </a:ln>
        </p:spPr>
      </p:pic>
      <p:sp>
        <p:nvSpPr>
          <p:cNvPr id="988" name="Google Shape;988;p28"/>
          <p:cNvSpPr/>
          <p:nvPr/>
        </p:nvSpPr>
        <p:spPr>
          <a:xfrm>
            <a:off x="10303338" y="553260"/>
            <a:ext cx="1759008" cy="434936"/>
          </a:xfrm>
          <a:prstGeom prst="rect">
            <a:avLst/>
          </a:prstGeom>
          <a:solidFill>
            <a:schemeClr val="lt1">
              <a:alpha val="5882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29"/>
          <p:cNvSpPr/>
          <p:nvPr/>
        </p:nvSpPr>
        <p:spPr>
          <a:xfrm>
            <a:off x="10229196" y="535461"/>
            <a:ext cx="1759008" cy="434936"/>
          </a:xfrm>
          <a:prstGeom prst="rect">
            <a:avLst/>
          </a:prstGeom>
          <a:solidFill>
            <a:schemeClr val="lt1">
              <a:alpha val="5882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4" name="Google Shape;994;p29"/>
          <p:cNvSpPr/>
          <p:nvPr/>
        </p:nvSpPr>
        <p:spPr>
          <a:xfrm>
            <a:off x="740780" y="4961141"/>
            <a:ext cx="1481559" cy="147756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5" name="Google Shape;995;p29"/>
          <p:cNvSpPr/>
          <p:nvPr/>
        </p:nvSpPr>
        <p:spPr>
          <a:xfrm>
            <a:off x="740780" y="2268634"/>
            <a:ext cx="1481559" cy="246541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6" name="Google Shape;996;p29"/>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SOLUTIONS</a:t>
            </a:r>
            <a:endParaRPr/>
          </a:p>
        </p:txBody>
      </p:sp>
      <p:sp>
        <p:nvSpPr>
          <p:cNvPr id="997" name="Google Shape;997;p29"/>
          <p:cNvSpPr txBox="1"/>
          <p:nvPr/>
        </p:nvSpPr>
        <p:spPr>
          <a:xfrm>
            <a:off x="740780" y="3246400"/>
            <a:ext cx="1481559" cy="76029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Overview of solutions underway by </a:t>
            </a:r>
            <a:r>
              <a:rPr b="1" lang="en-US" sz="1400" u="sng">
                <a:solidFill>
                  <a:schemeClr val="accent1"/>
                </a:solidFill>
                <a:latin typeface="Arial"/>
                <a:ea typeface="Arial"/>
                <a:cs typeface="Arial"/>
                <a:sym typeface="Arial"/>
              </a:rPr>
              <a:t>global</a:t>
            </a:r>
            <a:r>
              <a:rPr b="1" lang="en-US" sz="1400">
                <a:solidFill>
                  <a:schemeClr val="accent1"/>
                </a:solidFill>
                <a:latin typeface="Arial"/>
                <a:ea typeface="Arial"/>
                <a:cs typeface="Arial"/>
                <a:sym typeface="Arial"/>
              </a:rPr>
              <a:t> </a:t>
            </a:r>
            <a:r>
              <a:rPr b="1" lang="en-US" sz="1400">
                <a:solidFill>
                  <a:schemeClr val="dk1"/>
                </a:solidFill>
                <a:latin typeface="Arial"/>
                <a:ea typeface="Arial"/>
                <a:cs typeface="Arial"/>
                <a:sym typeface="Arial"/>
              </a:rPr>
              <a:t>partners</a:t>
            </a:r>
            <a:endParaRPr/>
          </a:p>
        </p:txBody>
      </p:sp>
      <p:sp>
        <p:nvSpPr>
          <p:cNvPr id="998" name="Google Shape;998;p29"/>
          <p:cNvSpPr txBox="1"/>
          <p:nvPr/>
        </p:nvSpPr>
        <p:spPr>
          <a:xfrm>
            <a:off x="740780" y="5562707"/>
            <a:ext cx="1481559" cy="22888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Examples</a:t>
            </a:r>
            <a:endParaRPr/>
          </a:p>
        </p:txBody>
      </p:sp>
      <p:grpSp>
        <p:nvGrpSpPr>
          <p:cNvPr id="999" name="Google Shape;999;p29"/>
          <p:cNvGrpSpPr/>
          <p:nvPr/>
        </p:nvGrpSpPr>
        <p:grpSpPr>
          <a:xfrm>
            <a:off x="2668528" y="1707280"/>
            <a:ext cx="8799573" cy="432218"/>
            <a:chOff x="766746" y="1236793"/>
            <a:chExt cx="6604552" cy="573091"/>
          </a:xfrm>
        </p:grpSpPr>
        <p:sp>
          <p:nvSpPr>
            <p:cNvPr id="1000" name="Google Shape;1000;p29"/>
            <p:cNvSpPr/>
            <p:nvPr/>
          </p:nvSpPr>
          <p:spPr>
            <a:xfrm>
              <a:off x="766746" y="1236793"/>
              <a:ext cx="2157417" cy="573091"/>
            </a:xfrm>
            <a:prstGeom prst="homePlate">
              <a:avLst>
                <a:gd fmla="val 18325" name="adj"/>
              </a:avLst>
            </a:prstGeom>
            <a:solidFill>
              <a:srgbClr val="8AB3C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Understanding</a:t>
              </a:r>
              <a:endParaRPr/>
            </a:p>
          </p:txBody>
        </p:sp>
        <p:sp>
          <p:nvSpPr>
            <p:cNvPr id="1001" name="Google Shape;1001;p29"/>
            <p:cNvSpPr/>
            <p:nvPr/>
          </p:nvSpPr>
          <p:spPr>
            <a:xfrm>
              <a:off x="2924163" y="1236793"/>
              <a:ext cx="2157417" cy="573091"/>
            </a:xfrm>
            <a:prstGeom prst="chevron">
              <a:avLst>
                <a:gd fmla="val 18325" name="adj"/>
              </a:avLst>
            </a:prstGeom>
            <a:solidFill>
              <a:srgbClr val="6CA5B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Discussing</a:t>
              </a:r>
              <a:endParaRPr/>
            </a:p>
          </p:txBody>
        </p:sp>
        <p:sp>
          <p:nvSpPr>
            <p:cNvPr id="1002" name="Google Shape;1002;p29"/>
            <p:cNvSpPr/>
            <p:nvPr/>
          </p:nvSpPr>
          <p:spPr>
            <a:xfrm>
              <a:off x="5081579" y="1236793"/>
              <a:ext cx="2289719" cy="573091"/>
            </a:xfrm>
            <a:prstGeom prst="chevron">
              <a:avLst>
                <a:gd fmla="val 18325" name="adj"/>
              </a:avLst>
            </a:prstGeom>
            <a:solidFill>
              <a:srgbClr val="4797B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lang="en-US" sz="1600">
                  <a:solidFill>
                    <a:srgbClr val="FFFFFF"/>
                  </a:solidFill>
                  <a:latin typeface="Arial"/>
                  <a:ea typeface="Arial"/>
                  <a:cs typeface="Arial"/>
                  <a:sym typeface="Arial"/>
                </a:rPr>
                <a:t>Addressing</a:t>
              </a:r>
              <a:endParaRPr/>
            </a:p>
          </p:txBody>
        </p:sp>
      </p:grpSp>
      <p:sp>
        <p:nvSpPr>
          <p:cNvPr id="1003" name="Google Shape;1003;p29"/>
          <p:cNvSpPr txBox="1"/>
          <p:nvPr/>
        </p:nvSpPr>
        <p:spPr>
          <a:xfrm>
            <a:off x="2588093" y="2195998"/>
            <a:ext cx="2954869" cy="2788465"/>
          </a:xfrm>
          <a:prstGeom prst="rect">
            <a:avLst/>
          </a:prstGeom>
          <a:noFill/>
          <a:ln>
            <a:noFill/>
          </a:ln>
        </p:spPr>
        <p:txBody>
          <a:bodyPr anchorCtr="0" anchor="t" bIns="46025" lIns="93600" spcFirstLastPara="1" rIns="92075" wrap="square" tIns="46025">
            <a:noAutofit/>
          </a:bodyPr>
          <a:lstStyle/>
          <a:p>
            <a:pPr indent="-171450" lvl="0" marL="171450" marR="0" rtl="0" algn="l">
              <a:spcBef>
                <a:spcPts val="0"/>
              </a:spcBef>
              <a:spcAft>
                <a:spcPts val="0"/>
              </a:spcAft>
              <a:buClr>
                <a:schemeClr val="dk1"/>
              </a:buClr>
              <a:buSzPts val="1250"/>
              <a:buFont typeface="Arial"/>
              <a:buChar char="•"/>
            </a:pPr>
            <a:r>
              <a:rPr lang="en-US" sz="1250">
                <a:solidFill>
                  <a:schemeClr val="dk1"/>
                </a:solidFill>
                <a:latin typeface="Arial"/>
                <a:ea typeface="Arial"/>
                <a:cs typeface="Arial"/>
                <a:sym typeface="Arial"/>
              </a:rPr>
              <a:t>Facilitating dialogue with youth and local organizations within communities to surface the issues that are facing disadvantaged OY in that specific context</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Funding research into the structural injustices facing youth in terms of accessing livelihood opportunities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Developing a shared internal understanding of what equity and structural justice means to the organization and its staff</a:t>
            </a:r>
            <a:endParaRPr/>
          </a:p>
        </p:txBody>
      </p:sp>
      <p:sp>
        <p:nvSpPr>
          <p:cNvPr id="1004" name="Google Shape;1004;p29"/>
          <p:cNvSpPr txBox="1"/>
          <p:nvPr/>
        </p:nvSpPr>
        <p:spPr>
          <a:xfrm>
            <a:off x="5542963" y="2195999"/>
            <a:ext cx="2954868" cy="1325560"/>
          </a:xfrm>
          <a:prstGeom prst="rect">
            <a:avLst/>
          </a:prstGeom>
          <a:noFill/>
          <a:ln>
            <a:noFill/>
          </a:ln>
        </p:spPr>
        <p:txBody>
          <a:bodyPr anchorCtr="0" anchor="t" bIns="46025" lIns="93600" spcFirstLastPara="1" rIns="92075" wrap="square" tIns="46025">
            <a:noAutofit/>
          </a:bodyPr>
          <a:lstStyle/>
          <a:p>
            <a:pPr indent="-171450" lvl="0" marL="171450" marR="0" rtl="0" algn="l">
              <a:spcBef>
                <a:spcPts val="0"/>
              </a:spcBef>
              <a:spcAft>
                <a:spcPts val="0"/>
              </a:spcAft>
              <a:buClr>
                <a:schemeClr val="dk1"/>
              </a:buClr>
              <a:buSzPts val="1250"/>
              <a:buFont typeface="Arial"/>
              <a:buChar char="•"/>
            </a:pPr>
            <a:r>
              <a:rPr lang="en-US" sz="1250">
                <a:solidFill>
                  <a:schemeClr val="dk1"/>
                </a:solidFill>
                <a:latin typeface="Arial"/>
                <a:ea typeface="Arial"/>
                <a:cs typeface="Arial"/>
                <a:sym typeface="Arial"/>
              </a:rPr>
              <a:t>Identifying specific terminology (e.g., equity; diversity, equity &amp; inclusion; structural justice) to anchor around in internal and external conversations</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Publicly acknowledging and denouncing the role of global power structures – including within the organization – in perpetuating injustices in the Global South</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Global convenings with GOYN members to foster dialogue on experiences of disadvantaged OY</a:t>
            </a:r>
            <a:endParaRPr/>
          </a:p>
        </p:txBody>
      </p:sp>
      <p:sp>
        <p:nvSpPr>
          <p:cNvPr id="1005" name="Google Shape;1005;p29"/>
          <p:cNvSpPr txBox="1"/>
          <p:nvPr/>
        </p:nvSpPr>
        <p:spPr>
          <a:xfrm>
            <a:off x="8417396" y="2195998"/>
            <a:ext cx="3050705" cy="2182983"/>
          </a:xfrm>
          <a:prstGeom prst="rect">
            <a:avLst/>
          </a:prstGeom>
          <a:noFill/>
          <a:ln>
            <a:noFill/>
          </a:ln>
        </p:spPr>
        <p:txBody>
          <a:bodyPr anchorCtr="0" anchor="t" bIns="46025" lIns="93600" spcFirstLastPara="1" rIns="92075" wrap="square" tIns="46025">
            <a:noAutofit/>
          </a:bodyPr>
          <a:lstStyle/>
          <a:p>
            <a:pPr indent="-171450" lvl="0" marL="171450" marR="0" rtl="0" algn="l">
              <a:spcBef>
                <a:spcPts val="0"/>
              </a:spcBef>
              <a:spcAft>
                <a:spcPts val="0"/>
              </a:spcAft>
              <a:buClr>
                <a:schemeClr val="dk1"/>
              </a:buClr>
              <a:buSzPts val="1250"/>
              <a:buFont typeface="Arial"/>
              <a:buChar char="•"/>
            </a:pPr>
            <a:r>
              <a:rPr lang="en-US" sz="1250">
                <a:solidFill>
                  <a:schemeClr val="dk1"/>
                </a:solidFill>
                <a:latin typeface="Arial"/>
                <a:ea typeface="Arial"/>
                <a:cs typeface="Arial"/>
                <a:sym typeface="Arial"/>
              </a:rPr>
              <a:t>Funding and building the capacity of local non-profits and civil society organizations in working with disadvantaged OY </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Developing specific programs aimed at empowering disadvantaged youth to pursue livelihood opportunities </a:t>
            </a:r>
            <a:endParaRPr/>
          </a:p>
          <a:p>
            <a:pPr indent="-171450" lvl="0" marL="171450" marR="0" rtl="0" algn="l">
              <a:spcBef>
                <a:spcPts val="200"/>
              </a:spcBef>
              <a:spcAft>
                <a:spcPts val="0"/>
              </a:spcAft>
              <a:buClr>
                <a:schemeClr val="dk1"/>
              </a:buClr>
              <a:buSzPts val="1250"/>
              <a:buFont typeface="Arial"/>
              <a:buChar char="•"/>
            </a:pPr>
            <a:r>
              <a:rPr lang="en-US" sz="1250">
                <a:solidFill>
                  <a:schemeClr val="dk1"/>
                </a:solidFill>
                <a:latin typeface="Arial"/>
                <a:ea typeface="Arial"/>
                <a:cs typeface="Arial"/>
                <a:sym typeface="Arial"/>
              </a:rPr>
              <a:t>Applying an equity and structural justice lens in internal processes e.g., disaggregated data collection, representation in leadership and staff, integrating diversity metrics in partner selection</a:t>
            </a:r>
            <a:endParaRPr/>
          </a:p>
          <a:p>
            <a:pPr indent="0" lvl="0" marL="0" marR="0" rtl="0" algn="l">
              <a:spcBef>
                <a:spcPts val="200"/>
              </a:spcBef>
              <a:spcAft>
                <a:spcPts val="0"/>
              </a:spcAft>
              <a:buNone/>
            </a:pPr>
            <a:r>
              <a:t/>
            </a:r>
            <a:endParaRPr sz="1250">
              <a:solidFill>
                <a:schemeClr val="dk1"/>
              </a:solidFill>
              <a:latin typeface="Arial"/>
              <a:ea typeface="Arial"/>
              <a:cs typeface="Arial"/>
              <a:sym typeface="Arial"/>
            </a:endParaRPr>
          </a:p>
        </p:txBody>
      </p:sp>
      <p:sp>
        <p:nvSpPr>
          <p:cNvPr id="1006" name="Google Shape;1006;p29"/>
          <p:cNvSpPr txBox="1"/>
          <p:nvPr/>
        </p:nvSpPr>
        <p:spPr>
          <a:xfrm>
            <a:off x="2588093" y="4942441"/>
            <a:ext cx="2954869" cy="1028346"/>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250">
                <a:solidFill>
                  <a:schemeClr val="dk1"/>
                </a:solidFill>
                <a:latin typeface="Arial"/>
                <a:ea typeface="Arial"/>
                <a:cs typeface="Arial"/>
                <a:sym typeface="Arial"/>
              </a:rPr>
              <a:t>The Aspen Opportunity Youth Forum (OYF) acknowledges the need to understand context, culture, family history, and deeper historical events (e.g., colonialism) or constructs (e.g., caste systems) that shape injustices today in different contexts</a:t>
            </a:r>
            <a:endParaRPr b="1" sz="1250">
              <a:solidFill>
                <a:schemeClr val="dk1"/>
              </a:solidFill>
              <a:latin typeface="Arial"/>
              <a:ea typeface="Arial"/>
              <a:cs typeface="Arial"/>
              <a:sym typeface="Arial"/>
            </a:endParaRPr>
          </a:p>
          <a:p>
            <a:pPr indent="0" lvl="0" marL="0" marR="0" rtl="0" algn="l">
              <a:spcBef>
                <a:spcPts val="400"/>
              </a:spcBef>
              <a:spcAft>
                <a:spcPts val="0"/>
              </a:spcAft>
              <a:buNone/>
            </a:pPr>
            <a:r>
              <a:t/>
            </a:r>
            <a:endParaRPr sz="1250">
              <a:solidFill>
                <a:schemeClr val="dk1"/>
              </a:solidFill>
              <a:latin typeface="Arial"/>
              <a:ea typeface="Arial"/>
              <a:cs typeface="Arial"/>
              <a:sym typeface="Arial"/>
            </a:endParaRPr>
          </a:p>
        </p:txBody>
      </p:sp>
      <p:sp>
        <p:nvSpPr>
          <p:cNvPr id="1007" name="Google Shape;1007;p29"/>
          <p:cNvSpPr txBox="1"/>
          <p:nvPr/>
        </p:nvSpPr>
        <p:spPr>
          <a:xfrm>
            <a:off x="5542962" y="4942441"/>
            <a:ext cx="2954869" cy="1028346"/>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250">
                <a:solidFill>
                  <a:schemeClr val="dk1"/>
                </a:solidFill>
                <a:latin typeface="Arial"/>
                <a:ea typeface="Arial"/>
                <a:cs typeface="Arial"/>
                <a:sym typeface="Arial"/>
              </a:rPr>
              <a:t>GDI spoke openly at the GOYN Equity Summit 2021 about the power imbalances and systemic issues that continue to exist in global development work</a:t>
            </a:r>
            <a:endParaRPr/>
          </a:p>
          <a:p>
            <a:pPr indent="0" lvl="0" marL="0" marR="0" rtl="0" algn="l">
              <a:spcBef>
                <a:spcPts val="400"/>
              </a:spcBef>
              <a:spcAft>
                <a:spcPts val="0"/>
              </a:spcAft>
              <a:buNone/>
            </a:pPr>
            <a:r>
              <a:t/>
            </a:r>
            <a:endParaRPr sz="1250">
              <a:solidFill>
                <a:schemeClr val="dk1"/>
              </a:solidFill>
              <a:latin typeface="Arial"/>
              <a:ea typeface="Arial"/>
              <a:cs typeface="Arial"/>
              <a:sym typeface="Arial"/>
            </a:endParaRPr>
          </a:p>
        </p:txBody>
      </p:sp>
      <p:sp>
        <p:nvSpPr>
          <p:cNvPr id="1008" name="Google Shape;1008;p29"/>
          <p:cNvSpPr txBox="1"/>
          <p:nvPr/>
        </p:nvSpPr>
        <p:spPr>
          <a:xfrm>
            <a:off x="8543522" y="4942441"/>
            <a:ext cx="3050705" cy="1028346"/>
          </a:xfrm>
          <a:prstGeom prst="rect">
            <a:avLst/>
          </a:prstGeom>
          <a:noFill/>
          <a:ln>
            <a:noFill/>
          </a:ln>
        </p:spPr>
        <p:txBody>
          <a:bodyPr anchorCtr="0" anchor="t" bIns="46025" lIns="93600" spcFirstLastPara="1" rIns="92075" wrap="square" tIns="46025">
            <a:noAutofit/>
          </a:bodyPr>
          <a:lstStyle/>
          <a:p>
            <a:pPr indent="0" lvl="0" marL="0" marR="0" rtl="0" algn="l">
              <a:spcBef>
                <a:spcPts val="0"/>
              </a:spcBef>
              <a:spcAft>
                <a:spcPts val="0"/>
              </a:spcAft>
              <a:buNone/>
            </a:pPr>
            <a:r>
              <a:rPr lang="en-US" sz="1250">
                <a:solidFill>
                  <a:schemeClr val="dk1"/>
                </a:solidFill>
                <a:latin typeface="Arial"/>
                <a:ea typeface="Arial"/>
                <a:cs typeface="Arial"/>
                <a:sym typeface="Arial"/>
              </a:rPr>
              <a:t>Among other initiatives, Prudential asks partners to collect and analyze data disaggregated by demographic markers (e.g., ethnicity); integrates diversity metrics into the due diligence process when making grants; and holds internal trainings e.g., on asset framing, ethnical storytelling</a:t>
            </a:r>
            <a:endParaRPr/>
          </a:p>
          <a:p>
            <a:pPr indent="0" lvl="0" marL="0" marR="0" rtl="0" algn="l">
              <a:spcBef>
                <a:spcPts val="400"/>
              </a:spcBef>
              <a:spcAft>
                <a:spcPts val="0"/>
              </a:spcAft>
              <a:buNone/>
            </a:pPr>
            <a:r>
              <a:t/>
            </a:r>
            <a:endParaRPr sz="1250">
              <a:solidFill>
                <a:schemeClr val="dk1"/>
              </a:solidFill>
              <a:latin typeface="Arial"/>
              <a:ea typeface="Arial"/>
              <a:cs typeface="Arial"/>
              <a:sym typeface="Arial"/>
            </a:endParaRPr>
          </a:p>
        </p:txBody>
      </p:sp>
      <p:sp>
        <p:nvSpPr>
          <p:cNvPr id="1009" name="Google Shape;1009;p29"/>
          <p:cNvSpPr/>
          <p:nvPr/>
        </p:nvSpPr>
        <p:spPr>
          <a:xfrm>
            <a:off x="10470069" y="192411"/>
            <a:ext cx="1584000" cy="32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0" name="Google Shape;1010;p29"/>
          <p:cNvSpPr txBox="1"/>
          <p:nvPr/>
        </p:nvSpPr>
        <p:spPr>
          <a:xfrm>
            <a:off x="10646823" y="207689"/>
            <a:ext cx="14760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Anchor partners</a:t>
            </a:r>
            <a:endParaRPr/>
          </a:p>
        </p:txBody>
      </p:sp>
      <p:sp>
        <p:nvSpPr>
          <p:cNvPr id="1011" name="Google Shape;1011;p29"/>
          <p:cNvSpPr/>
          <p:nvPr/>
        </p:nvSpPr>
        <p:spPr>
          <a:xfrm>
            <a:off x="10310049" y="112699"/>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2" name="Google Shape;1012;p29"/>
          <p:cNvSpPr/>
          <p:nvPr/>
        </p:nvSpPr>
        <p:spPr>
          <a:xfrm>
            <a:off x="10470069" y="627347"/>
            <a:ext cx="1584000" cy="32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3" name="Google Shape;1013;p29"/>
          <p:cNvSpPr txBox="1"/>
          <p:nvPr/>
        </p:nvSpPr>
        <p:spPr>
          <a:xfrm>
            <a:off x="10646823" y="671201"/>
            <a:ext cx="14760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Arial"/>
                <a:ea typeface="Arial"/>
                <a:cs typeface="Arial"/>
                <a:sym typeface="Arial"/>
              </a:rPr>
              <a:t>Global partners</a:t>
            </a:r>
            <a:endParaRPr/>
          </a:p>
        </p:txBody>
      </p:sp>
      <p:sp>
        <p:nvSpPr>
          <p:cNvPr id="1014" name="Google Shape;1014;p29"/>
          <p:cNvSpPr/>
          <p:nvPr/>
        </p:nvSpPr>
        <p:spPr>
          <a:xfrm>
            <a:off x="10310049" y="553052"/>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15" name="Google Shape;1015;p29"/>
          <p:cNvPicPr preferRelativeResize="0"/>
          <p:nvPr/>
        </p:nvPicPr>
        <p:blipFill rotWithShape="1">
          <a:blip r:embed="rId3">
            <a:alphaModFix/>
          </a:blip>
          <a:srcRect b="19312" l="0" r="4549" t="0"/>
          <a:stretch/>
        </p:blipFill>
        <p:spPr>
          <a:xfrm>
            <a:off x="10324603" y="601658"/>
            <a:ext cx="276676" cy="233883"/>
          </a:xfrm>
          <a:prstGeom prst="rect">
            <a:avLst/>
          </a:prstGeom>
          <a:noFill/>
          <a:ln>
            <a:noFill/>
          </a:ln>
        </p:spPr>
      </p:pic>
      <p:pic>
        <p:nvPicPr>
          <p:cNvPr id="1016" name="Google Shape;1016;p29"/>
          <p:cNvPicPr preferRelativeResize="0"/>
          <p:nvPr/>
        </p:nvPicPr>
        <p:blipFill rotWithShape="1">
          <a:blip r:embed="rId4">
            <a:alphaModFix/>
          </a:blip>
          <a:srcRect b="16094" l="0" r="0" t="0"/>
          <a:stretch/>
        </p:blipFill>
        <p:spPr>
          <a:xfrm>
            <a:off x="10350771" y="173010"/>
            <a:ext cx="249747" cy="209550"/>
          </a:xfrm>
          <a:prstGeom prst="rect">
            <a:avLst/>
          </a:prstGeom>
          <a:noFill/>
          <a:ln>
            <a:noFill/>
          </a:ln>
        </p:spPr>
      </p:pic>
      <p:sp>
        <p:nvSpPr>
          <p:cNvPr id="1017" name="Google Shape;1017;p29"/>
          <p:cNvSpPr/>
          <p:nvPr/>
        </p:nvSpPr>
        <p:spPr>
          <a:xfrm>
            <a:off x="10303338" y="83700"/>
            <a:ext cx="1759008" cy="434936"/>
          </a:xfrm>
          <a:prstGeom prst="rect">
            <a:avLst/>
          </a:prstGeom>
          <a:solidFill>
            <a:schemeClr val="lt1">
              <a:alpha val="5882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8" name="Google Shape;1018;p29"/>
          <p:cNvSpPr txBox="1"/>
          <p:nvPr>
            <p:ph type="title"/>
          </p:nvPr>
        </p:nvSpPr>
        <p:spPr>
          <a:xfrm>
            <a:off x="1557951" y="677874"/>
            <a:ext cx="8619511"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As a result, partners are implementing various solutions to deepen learning and foster dialogue and action (2/2)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
          <p:cNvSpPr txBox="1"/>
          <p:nvPr/>
        </p:nvSpPr>
        <p:spPr>
          <a:xfrm>
            <a:off x="1152088" y="859065"/>
            <a:ext cx="10892400" cy="5109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200"/>
              <a:buFont typeface="Courier New"/>
              <a:buChar char="o"/>
            </a:pPr>
            <a:r>
              <a:rPr b="1" lang="en-US" sz="1200">
                <a:solidFill>
                  <a:schemeClr val="accent1"/>
                </a:solidFill>
                <a:latin typeface="Arial"/>
                <a:ea typeface="Arial"/>
                <a:cs typeface="Arial"/>
                <a:sym typeface="Arial"/>
              </a:rPr>
              <a:t>Inspired by the work of the Aspen Forum for Community Solutions - Opportunity Youth Forum, long committed to advancing racial equity and equitable economic opportunities in the United States, GOYN is now developing its own ‘equity and structural justice framework’ to be more systematic, explicit and focused on the underlying root causes in its push towards promoting youth-led equitable change</a:t>
            </a:r>
            <a:r>
              <a:rPr b="1" lang="en-US" sz="1200">
                <a:solidFill>
                  <a:schemeClr val="dk2"/>
                </a:solidFill>
                <a:latin typeface="Arial"/>
                <a:ea typeface="Arial"/>
                <a:cs typeface="Arial"/>
                <a:sym typeface="Arial"/>
              </a:rPr>
              <a:t>. </a:t>
            </a:r>
            <a:r>
              <a:rPr lang="en-US" sz="1200">
                <a:solidFill>
                  <a:schemeClr val="dk2"/>
                </a:solidFill>
                <a:latin typeface="Arial"/>
                <a:ea typeface="Arial"/>
                <a:cs typeface="Arial"/>
                <a:sym typeface="Arial"/>
              </a:rPr>
              <a:t>The development of the framework will involve being more intentional in the work that GOYN already does, and coalescing the GOYN network around a shared understanding, language, values and culture that uplifts diversity in perspectives across its communities. </a:t>
            </a:r>
            <a:endParaRPr sz="500">
              <a:solidFill>
                <a:schemeClr val="dk2"/>
              </a:solidFill>
              <a:latin typeface="Arial"/>
              <a:ea typeface="Arial"/>
              <a:cs typeface="Arial"/>
              <a:sym typeface="Arial"/>
            </a:endParaRPr>
          </a:p>
          <a:p>
            <a:pPr indent="-254000" lvl="0" marL="285750" marR="0" rtl="0" algn="l">
              <a:spcBef>
                <a:spcPts val="600"/>
              </a:spcBef>
              <a:spcAft>
                <a:spcPts val="0"/>
              </a:spcAft>
              <a:buClr>
                <a:schemeClr val="dk1"/>
              </a:buClr>
              <a:buSzPts val="500"/>
              <a:buFont typeface="Courier New"/>
              <a:buNone/>
            </a:pPr>
            <a:r>
              <a:t/>
            </a:r>
            <a:endParaRPr b="1" sz="500">
              <a:solidFill>
                <a:schemeClr val="accent1"/>
              </a:solidFill>
              <a:latin typeface="Arial"/>
              <a:ea typeface="Arial"/>
              <a:cs typeface="Arial"/>
              <a:sym typeface="Arial"/>
            </a:endParaRPr>
          </a:p>
          <a:p>
            <a:pPr indent="-285750" lvl="0" marL="285750" marR="0" rtl="0" algn="l">
              <a:spcBef>
                <a:spcPts val="600"/>
              </a:spcBef>
              <a:spcAft>
                <a:spcPts val="0"/>
              </a:spcAft>
              <a:buClr>
                <a:schemeClr val="accent1"/>
              </a:buClr>
              <a:buSzPts val="1200"/>
              <a:buFont typeface="Courier New"/>
              <a:buChar char="o"/>
            </a:pPr>
            <a:r>
              <a:rPr b="1" lang="en-US" sz="1200">
                <a:solidFill>
                  <a:schemeClr val="accent1"/>
                </a:solidFill>
                <a:latin typeface="Arial"/>
                <a:ea typeface="Arial"/>
                <a:cs typeface="Arial"/>
                <a:sym typeface="Arial"/>
              </a:rPr>
              <a:t>Conversations with stakeholders similarly reaffirmed the desire for the framework to bring increased focus, greater accountability and common understanding to their work around equity and structural justice.</a:t>
            </a:r>
            <a:r>
              <a:rPr lang="en-US" sz="1200">
                <a:solidFill>
                  <a:schemeClr val="accent1"/>
                </a:solidFill>
                <a:latin typeface="Arial"/>
                <a:ea typeface="Arial"/>
                <a:cs typeface="Arial"/>
                <a:sym typeface="Arial"/>
              </a:rPr>
              <a:t> </a:t>
            </a:r>
            <a:r>
              <a:rPr lang="en-US" sz="1200">
                <a:solidFill>
                  <a:schemeClr val="dk2"/>
                </a:solidFill>
                <a:latin typeface="Arial"/>
                <a:ea typeface="Arial"/>
                <a:cs typeface="Arial"/>
                <a:sym typeface="Arial"/>
              </a:rPr>
              <a:t>In particular, stakeholders expressed a desire for a clear vision and outcomes that lay out what ‘success’ looks like, alongside indicators that help them to track progress.</a:t>
            </a:r>
            <a:endParaRPr sz="1200">
              <a:solidFill>
                <a:schemeClr val="dk2"/>
              </a:solidFill>
              <a:latin typeface="Arial"/>
              <a:ea typeface="Arial"/>
              <a:cs typeface="Arial"/>
              <a:sym typeface="Arial"/>
            </a:endParaRPr>
          </a:p>
          <a:p>
            <a:pPr indent="0" lvl="0" marL="0" marR="0" rtl="0" algn="l">
              <a:spcBef>
                <a:spcPts val="600"/>
              </a:spcBef>
              <a:spcAft>
                <a:spcPts val="0"/>
              </a:spcAft>
              <a:buNone/>
            </a:pPr>
            <a:r>
              <a:t/>
            </a:r>
            <a:endParaRPr b="1" sz="1200">
              <a:solidFill>
                <a:schemeClr val="dk1"/>
              </a:solidFill>
              <a:latin typeface="Arial"/>
              <a:ea typeface="Arial"/>
              <a:cs typeface="Arial"/>
              <a:sym typeface="Arial"/>
            </a:endParaRPr>
          </a:p>
          <a:p>
            <a:pPr indent="-285750" lvl="0" marL="285750" marR="0" rtl="0" algn="l">
              <a:spcBef>
                <a:spcPts val="600"/>
              </a:spcBef>
              <a:spcAft>
                <a:spcPts val="0"/>
              </a:spcAft>
              <a:buClr>
                <a:schemeClr val="accent1"/>
              </a:buClr>
              <a:buSzPts val="1200"/>
              <a:buFont typeface="Courier New"/>
              <a:buChar char="o"/>
            </a:pPr>
            <a:r>
              <a:rPr b="1" lang="en-US" sz="1200">
                <a:solidFill>
                  <a:schemeClr val="accent1"/>
                </a:solidFill>
                <a:latin typeface="Arial"/>
                <a:ea typeface="Arial"/>
                <a:cs typeface="Arial"/>
                <a:sym typeface="Arial"/>
              </a:rPr>
              <a:t>GOYN’s framework should work towards a vision focused on equipping and inspiring a growing global network of opportunity youth (OY) to lead the way in advancing sustainable youth livelihoods in their local communities, particularly for youth with least access to opportunity.  </a:t>
            </a:r>
            <a:r>
              <a:rPr lang="en-US" sz="1200">
                <a:solidFill>
                  <a:schemeClr val="dk2"/>
                </a:solidFill>
                <a:latin typeface="Arial"/>
                <a:ea typeface="Arial"/>
                <a:cs typeface="Arial"/>
                <a:sym typeface="Arial"/>
              </a:rPr>
              <a:t>In the longer-term, this will involve shifting mindsets on OY potential, transforming practices in livelihood sectors, and influencing policies that shape livelihood opportunities. In the shorter-term, this will mean equipping OY to understand, discuss and address issues related to equity and structural justice.</a:t>
            </a:r>
            <a:endParaRPr/>
          </a:p>
          <a:p>
            <a:pPr indent="0" lvl="0" marL="0" marR="0" rtl="0" algn="l">
              <a:spcBef>
                <a:spcPts val="600"/>
              </a:spcBef>
              <a:spcAft>
                <a:spcPts val="0"/>
              </a:spcAft>
              <a:buNone/>
            </a:pPr>
            <a:r>
              <a:t/>
            </a:r>
            <a:endParaRPr b="1" sz="1200">
              <a:solidFill>
                <a:schemeClr val="dk1"/>
              </a:solidFill>
              <a:latin typeface="Arial"/>
              <a:ea typeface="Arial"/>
              <a:cs typeface="Arial"/>
              <a:sym typeface="Arial"/>
            </a:endParaRPr>
          </a:p>
          <a:p>
            <a:pPr indent="0" lvl="0" marL="0" marR="0" rtl="0" algn="l">
              <a:spcBef>
                <a:spcPts val="600"/>
              </a:spcBef>
              <a:spcAft>
                <a:spcPts val="0"/>
              </a:spcAft>
              <a:buNone/>
            </a:pPr>
            <a:r>
              <a:t/>
            </a:r>
            <a:endParaRPr b="1" sz="1200">
              <a:solidFill>
                <a:schemeClr val="dk1"/>
              </a:solidFill>
              <a:latin typeface="Arial"/>
              <a:ea typeface="Arial"/>
              <a:cs typeface="Arial"/>
              <a:sym typeface="Arial"/>
            </a:endParaRPr>
          </a:p>
          <a:p>
            <a:pPr indent="-285750" lvl="0" marL="285750" marR="0" rtl="0" algn="l">
              <a:spcBef>
                <a:spcPts val="600"/>
              </a:spcBef>
              <a:spcAft>
                <a:spcPts val="0"/>
              </a:spcAft>
              <a:buClr>
                <a:schemeClr val="accent1"/>
              </a:buClr>
              <a:buSzPts val="1200"/>
              <a:buFont typeface="Courier New"/>
              <a:buChar char="o"/>
            </a:pPr>
            <a:r>
              <a:rPr b="1" lang="en-US" sz="1200">
                <a:solidFill>
                  <a:schemeClr val="accent1"/>
                </a:solidFill>
                <a:latin typeface="Arial"/>
                <a:ea typeface="Arial"/>
                <a:cs typeface="Arial"/>
                <a:sym typeface="Arial"/>
              </a:rPr>
              <a:t>Importantly, the framework will be accompanied by guiding questions to help GOYN and its partners understand how they will contribute to this change in a contextualized way that centers on OY assets, experiences and assets. </a:t>
            </a:r>
            <a:r>
              <a:rPr lang="en-US" sz="1200">
                <a:solidFill>
                  <a:schemeClr val="dk2"/>
                </a:solidFill>
                <a:latin typeface="Arial"/>
                <a:ea typeface="Arial"/>
                <a:cs typeface="Arial"/>
                <a:sym typeface="Arial"/>
              </a:rPr>
              <a:t>Specifically, these will help GOYN and partners to define who they are, what they do, and how they operate in service of the desired outcomes and vision.</a:t>
            </a:r>
            <a:endParaRPr/>
          </a:p>
          <a:p>
            <a:pPr indent="0" lvl="0" marL="0" marR="0" rtl="0" algn="l">
              <a:spcBef>
                <a:spcPts val="600"/>
              </a:spcBef>
              <a:spcAft>
                <a:spcPts val="0"/>
              </a:spcAft>
              <a:buNone/>
            </a:pPr>
            <a:r>
              <a:t/>
            </a:r>
            <a:endParaRPr b="1" sz="1200">
              <a:solidFill>
                <a:schemeClr val="dk1"/>
              </a:solidFill>
              <a:latin typeface="Arial"/>
              <a:ea typeface="Arial"/>
              <a:cs typeface="Arial"/>
              <a:sym typeface="Arial"/>
            </a:endParaRPr>
          </a:p>
          <a:p>
            <a:pPr indent="-285750" lvl="0" marL="285750" marR="0" rtl="0" algn="l">
              <a:spcBef>
                <a:spcPts val="600"/>
              </a:spcBef>
              <a:spcAft>
                <a:spcPts val="0"/>
              </a:spcAft>
              <a:buClr>
                <a:schemeClr val="accent1"/>
              </a:buClr>
              <a:buSzPts val="1200"/>
              <a:buFont typeface="Courier New"/>
              <a:buChar char="o"/>
            </a:pPr>
            <a:r>
              <a:rPr b="1" lang="en-US" sz="1200">
                <a:solidFill>
                  <a:schemeClr val="accent1"/>
                </a:solidFill>
                <a:latin typeface="Arial"/>
                <a:ea typeface="Arial"/>
                <a:cs typeface="Arial"/>
                <a:sym typeface="Arial"/>
              </a:rPr>
              <a:t>To take this forward, GOYN can start to socialize and refine the framework before sharing and testing it more widely with its partners. </a:t>
            </a:r>
            <a:r>
              <a:rPr lang="en-US" sz="1200">
                <a:solidFill>
                  <a:schemeClr val="dk2"/>
                </a:solidFill>
                <a:latin typeface="Arial"/>
                <a:ea typeface="Arial"/>
                <a:cs typeface="Arial"/>
                <a:sym typeface="Arial"/>
              </a:rPr>
              <a:t>Following this, they can pilot specific aspects of the framework both at the GOYN level and in at least one community, and use the learnings and evidence generated to refine its approach ahead of scaling the pilot and integrating it with parallel efforts.</a:t>
            </a:r>
            <a:endParaRPr/>
          </a:p>
        </p:txBody>
      </p:sp>
      <p:sp>
        <p:nvSpPr>
          <p:cNvPr id="352" name="Google Shape;352;p3"/>
          <p:cNvSpPr txBox="1"/>
          <p:nvPr/>
        </p:nvSpPr>
        <p:spPr>
          <a:xfrm>
            <a:off x="225417" y="212275"/>
            <a:ext cx="3705225" cy="3692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800"/>
              <a:buFont typeface="Arial"/>
              <a:buNone/>
            </a:pPr>
            <a:r>
              <a:rPr b="1" i="0" lang="en-US" sz="1800">
                <a:solidFill>
                  <a:schemeClr val="accent1"/>
                </a:solidFill>
                <a:latin typeface="Arial"/>
                <a:ea typeface="Arial"/>
                <a:cs typeface="Arial"/>
                <a:sym typeface="Arial"/>
              </a:rPr>
              <a:t>EXECUTIVE SUMMARY</a:t>
            </a:r>
            <a:endParaRPr/>
          </a:p>
        </p:txBody>
      </p:sp>
      <p:cxnSp>
        <p:nvCxnSpPr>
          <p:cNvPr id="353" name="Google Shape;353;p3"/>
          <p:cNvCxnSpPr/>
          <p:nvPr/>
        </p:nvCxnSpPr>
        <p:spPr>
          <a:xfrm>
            <a:off x="-38449" y="772721"/>
            <a:ext cx="12237378" cy="0"/>
          </a:xfrm>
          <a:prstGeom prst="straightConnector1">
            <a:avLst/>
          </a:prstGeom>
          <a:noFill/>
          <a:ln cap="flat" cmpd="sng" w="15875">
            <a:solidFill>
              <a:schemeClr val="accent1"/>
            </a:solidFill>
            <a:prstDash val="solid"/>
            <a:miter lim="800000"/>
            <a:headEnd len="sm" w="sm" type="none"/>
            <a:tailEnd len="sm" w="sm" type="none"/>
          </a:ln>
        </p:spPr>
      </p:cxnSp>
      <p:pic>
        <p:nvPicPr>
          <p:cNvPr descr="A screenshot of a video game&#10;&#10;Description automatically generated with medium confidence" id="354" name="Google Shape;354;p3"/>
          <p:cNvPicPr preferRelativeResize="0"/>
          <p:nvPr/>
        </p:nvPicPr>
        <p:blipFill rotWithShape="1">
          <a:blip r:embed="rId3">
            <a:alphaModFix/>
          </a:blip>
          <a:srcRect b="0" l="0" r="0" t="0"/>
          <a:stretch/>
        </p:blipFill>
        <p:spPr>
          <a:xfrm>
            <a:off x="10756986" y="162919"/>
            <a:ext cx="1289816" cy="467986"/>
          </a:xfrm>
          <a:prstGeom prst="rect">
            <a:avLst/>
          </a:prstGeom>
          <a:noFill/>
          <a:ln>
            <a:noFill/>
          </a:ln>
        </p:spPr>
      </p:pic>
      <p:sp>
        <p:nvSpPr>
          <p:cNvPr id="355" name="Google Shape;355;p3"/>
          <p:cNvSpPr/>
          <p:nvPr/>
        </p:nvSpPr>
        <p:spPr>
          <a:xfrm>
            <a:off x="436631" y="1017744"/>
            <a:ext cx="729391" cy="72939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56" name="Google Shape;356;p3"/>
          <p:cNvCxnSpPr/>
          <p:nvPr/>
        </p:nvCxnSpPr>
        <p:spPr>
          <a:xfrm>
            <a:off x="415400" y="2000910"/>
            <a:ext cx="11366400" cy="0"/>
          </a:xfrm>
          <a:prstGeom prst="straightConnector1">
            <a:avLst/>
          </a:prstGeom>
          <a:noFill/>
          <a:ln cap="flat" cmpd="sng" w="9525">
            <a:solidFill>
              <a:schemeClr val="accent1"/>
            </a:solidFill>
            <a:prstDash val="solid"/>
            <a:miter lim="800000"/>
            <a:headEnd len="sm" w="sm" type="none"/>
            <a:tailEnd len="sm" w="sm" type="none"/>
          </a:ln>
        </p:spPr>
      </p:cxnSp>
      <p:sp>
        <p:nvSpPr>
          <p:cNvPr id="357" name="Google Shape;357;p3"/>
          <p:cNvSpPr/>
          <p:nvPr/>
        </p:nvSpPr>
        <p:spPr>
          <a:xfrm>
            <a:off x="443689" y="2071279"/>
            <a:ext cx="729300" cy="729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58" name="Google Shape;358;p3"/>
          <p:cNvCxnSpPr/>
          <p:nvPr/>
        </p:nvCxnSpPr>
        <p:spPr>
          <a:xfrm>
            <a:off x="415350" y="2904056"/>
            <a:ext cx="11366400" cy="0"/>
          </a:xfrm>
          <a:prstGeom prst="straightConnector1">
            <a:avLst/>
          </a:prstGeom>
          <a:noFill/>
          <a:ln cap="flat" cmpd="sng" w="9525">
            <a:solidFill>
              <a:schemeClr val="accent1"/>
            </a:solidFill>
            <a:prstDash val="solid"/>
            <a:miter lim="800000"/>
            <a:headEnd len="sm" w="sm" type="none"/>
            <a:tailEnd len="sm" w="sm" type="none"/>
          </a:ln>
        </p:spPr>
      </p:cxnSp>
      <p:sp>
        <p:nvSpPr>
          <p:cNvPr id="359" name="Google Shape;359;p3"/>
          <p:cNvSpPr/>
          <p:nvPr/>
        </p:nvSpPr>
        <p:spPr>
          <a:xfrm>
            <a:off x="448585" y="3007516"/>
            <a:ext cx="729300" cy="729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60" name="Google Shape;360;p3"/>
          <p:cNvCxnSpPr/>
          <p:nvPr/>
        </p:nvCxnSpPr>
        <p:spPr>
          <a:xfrm>
            <a:off x="415351" y="3938930"/>
            <a:ext cx="11366400" cy="0"/>
          </a:xfrm>
          <a:prstGeom prst="straightConnector1">
            <a:avLst/>
          </a:prstGeom>
          <a:noFill/>
          <a:ln cap="flat" cmpd="sng" w="9525">
            <a:solidFill>
              <a:schemeClr val="accent1"/>
            </a:solidFill>
            <a:prstDash val="solid"/>
            <a:miter lim="800000"/>
            <a:headEnd len="sm" w="sm" type="none"/>
            <a:tailEnd len="sm" w="sm" type="none"/>
          </a:ln>
        </p:spPr>
      </p:cxnSp>
      <p:sp>
        <p:nvSpPr>
          <p:cNvPr id="361" name="Google Shape;361;p3"/>
          <p:cNvSpPr/>
          <p:nvPr/>
        </p:nvSpPr>
        <p:spPr>
          <a:xfrm>
            <a:off x="433985" y="4149533"/>
            <a:ext cx="729300" cy="729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62" name="Google Shape;362;p3"/>
          <p:cNvCxnSpPr/>
          <p:nvPr/>
        </p:nvCxnSpPr>
        <p:spPr>
          <a:xfrm>
            <a:off x="412751" y="5076194"/>
            <a:ext cx="11366400" cy="0"/>
          </a:xfrm>
          <a:prstGeom prst="straightConnector1">
            <a:avLst/>
          </a:prstGeom>
          <a:noFill/>
          <a:ln cap="flat" cmpd="sng" w="9525">
            <a:solidFill>
              <a:schemeClr val="accent1"/>
            </a:solidFill>
            <a:prstDash val="solid"/>
            <a:miter lim="800000"/>
            <a:headEnd len="sm" w="sm" type="none"/>
            <a:tailEnd len="sm" w="sm" type="none"/>
          </a:ln>
        </p:spPr>
      </p:cxnSp>
      <p:sp>
        <p:nvSpPr>
          <p:cNvPr id="363" name="Google Shape;363;p3"/>
          <p:cNvSpPr/>
          <p:nvPr/>
        </p:nvSpPr>
        <p:spPr>
          <a:xfrm>
            <a:off x="448527" y="5177118"/>
            <a:ext cx="729300" cy="729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64" name="Google Shape;364;p3"/>
          <p:cNvCxnSpPr/>
          <p:nvPr/>
        </p:nvCxnSpPr>
        <p:spPr>
          <a:xfrm>
            <a:off x="408942" y="6459882"/>
            <a:ext cx="11366498" cy="0"/>
          </a:xfrm>
          <a:prstGeom prst="straightConnector1">
            <a:avLst/>
          </a:prstGeom>
          <a:noFill/>
          <a:ln cap="flat" cmpd="sng" w="9525">
            <a:solidFill>
              <a:schemeClr val="accent1"/>
            </a:solidFill>
            <a:prstDash val="solid"/>
            <a:miter lim="800000"/>
            <a:headEnd len="sm" w="sm" type="none"/>
            <a:tailEnd len="sm" w="sm" type="none"/>
          </a:ln>
        </p:spPr>
      </p:cxnSp>
      <p:pic>
        <p:nvPicPr>
          <p:cNvPr descr="Reunión contorno" id="365" name="Google Shape;365;p3"/>
          <p:cNvPicPr preferRelativeResize="0"/>
          <p:nvPr/>
        </p:nvPicPr>
        <p:blipFill rotWithShape="1">
          <a:blip r:embed="rId4">
            <a:alphaModFix/>
          </a:blip>
          <a:srcRect b="0" l="0" r="0" t="0"/>
          <a:stretch/>
        </p:blipFill>
        <p:spPr>
          <a:xfrm>
            <a:off x="600544" y="2143999"/>
            <a:ext cx="396289" cy="396289"/>
          </a:xfrm>
          <a:prstGeom prst="rect">
            <a:avLst/>
          </a:prstGeom>
          <a:noFill/>
          <a:ln>
            <a:noFill/>
          </a:ln>
        </p:spPr>
      </p:pic>
      <p:pic>
        <p:nvPicPr>
          <p:cNvPr descr="Chateo contorno" id="366" name="Google Shape;366;p3"/>
          <p:cNvPicPr preferRelativeResize="0"/>
          <p:nvPr/>
        </p:nvPicPr>
        <p:blipFill rotWithShape="1">
          <a:blip r:embed="rId5">
            <a:alphaModFix/>
          </a:blip>
          <a:srcRect b="0" l="0" r="0" t="0"/>
          <a:stretch/>
        </p:blipFill>
        <p:spPr>
          <a:xfrm>
            <a:off x="569215" y="1174828"/>
            <a:ext cx="458929" cy="458929"/>
          </a:xfrm>
          <a:prstGeom prst="rect">
            <a:avLst/>
          </a:prstGeom>
          <a:noFill/>
          <a:ln>
            <a:noFill/>
          </a:ln>
        </p:spPr>
      </p:pic>
      <p:pic>
        <p:nvPicPr>
          <p:cNvPr descr="Ojo contorno" id="367" name="Google Shape;367;p3"/>
          <p:cNvPicPr preferRelativeResize="0"/>
          <p:nvPr/>
        </p:nvPicPr>
        <p:blipFill rotWithShape="1">
          <a:blip r:embed="rId6">
            <a:alphaModFix/>
          </a:blip>
          <a:srcRect b="0" l="0" r="0" t="0"/>
          <a:stretch/>
        </p:blipFill>
        <p:spPr>
          <a:xfrm>
            <a:off x="567394" y="3125758"/>
            <a:ext cx="470418" cy="470418"/>
          </a:xfrm>
          <a:prstGeom prst="rect">
            <a:avLst/>
          </a:prstGeom>
          <a:noFill/>
          <a:ln>
            <a:noFill/>
          </a:ln>
        </p:spPr>
      </p:pic>
      <p:pic>
        <p:nvPicPr>
          <p:cNvPr descr="Brújula contorno" id="368" name="Google Shape;368;p3"/>
          <p:cNvPicPr preferRelativeResize="0"/>
          <p:nvPr/>
        </p:nvPicPr>
        <p:blipFill rotWithShape="1">
          <a:blip r:embed="rId7">
            <a:alphaModFix/>
          </a:blip>
          <a:srcRect b="0" l="0" r="0" t="0"/>
          <a:stretch/>
        </p:blipFill>
        <p:spPr>
          <a:xfrm>
            <a:off x="552794" y="4284663"/>
            <a:ext cx="472705" cy="472705"/>
          </a:xfrm>
          <a:prstGeom prst="rect">
            <a:avLst/>
          </a:prstGeom>
          <a:noFill/>
          <a:ln>
            <a:noFill/>
          </a:ln>
        </p:spPr>
      </p:pic>
      <p:pic>
        <p:nvPicPr>
          <p:cNvPr descr="Despegar contorno" id="369" name="Google Shape;369;p3"/>
          <p:cNvPicPr preferRelativeResize="0"/>
          <p:nvPr/>
        </p:nvPicPr>
        <p:blipFill rotWithShape="1">
          <a:blip r:embed="rId8">
            <a:alphaModFix/>
          </a:blip>
          <a:srcRect b="0" l="0" r="0" t="0"/>
          <a:stretch/>
        </p:blipFill>
        <p:spPr>
          <a:xfrm>
            <a:off x="621944" y="5343929"/>
            <a:ext cx="378611" cy="37861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30"/>
          <p:cNvSpPr txBox="1"/>
          <p:nvPr>
            <p:ph type="title"/>
          </p:nvPr>
        </p:nvSpPr>
        <p:spPr>
          <a:xfrm>
            <a:off x="1808399" y="677874"/>
            <a:ext cx="8575203"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These efforts have been designed in a way that increases the agency of disadvantaged OY in creating change</a:t>
            </a:r>
            <a:endParaRPr/>
          </a:p>
        </p:txBody>
      </p:sp>
      <p:sp>
        <p:nvSpPr>
          <p:cNvPr id="1024" name="Google Shape;1024;p30"/>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SOLUTIONS</a:t>
            </a:r>
            <a:endParaRPr/>
          </a:p>
        </p:txBody>
      </p:sp>
      <p:sp>
        <p:nvSpPr>
          <p:cNvPr id="1025" name="Google Shape;1025;p30"/>
          <p:cNvSpPr txBox="1"/>
          <p:nvPr/>
        </p:nvSpPr>
        <p:spPr>
          <a:xfrm>
            <a:off x="1005205" y="2746184"/>
            <a:ext cx="10041735"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6F8C85"/>
                </a:solidFill>
                <a:latin typeface="Arial"/>
                <a:ea typeface="Arial"/>
                <a:cs typeface="Arial"/>
                <a:sym typeface="Arial"/>
              </a:rPr>
              <a:t>Uplift youth voices | </a:t>
            </a:r>
            <a:r>
              <a:rPr lang="en-US" sz="1600">
                <a:solidFill>
                  <a:schemeClr val="dk1"/>
                </a:solidFill>
                <a:latin typeface="Arial"/>
                <a:ea typeface="Arial"/>
                <a:cs typeface="Arial"/>
                <a:sym typeface="Arial"/>
              </a:rPr>
              <a:t>Continuously creating the space and means to solicit youth perspectives and center on those in the creation of solutions</a:t>
            </a:r>
            <a:endParaRPr/>
          </a:p>
          <a:p>
            <a:pPr indent="0" lvl="0" marL="0" marR="0" rtl="0" algn="l">
              <a:spcBef>
                <a:spcPts val="0"/>
              </a:spcBef>
              <a:spcAft>
                <a:spcPts val="0"/>
              </a:spcAft>
              <a:buNone/>
            </a:pPr>
            <a:r>
              <a:t/>
            </a:r>
            <a:endParaRPr b="1" sz="1600">
              <a:solidFill>
                <a:schemeClr val="accent4"/>
              </a:solidFill>
              <a:latin typeface="Arial"/>
              <a:ea typeface="Arial"/>
              <a:cs typeface="Arial"/>
              <a:sym typeface="Arial"/>
            </a:endParaRPr>
          </a:p>
          <a:p>
            <a:pPr indent="0" lvl="0" marL="0" marR="0" rtl="0" algn="l">
              <a:spcBef>
                <a:spcPts val="0"/>
              </a:spcBef>
              <a:spcAft>
                <a:spcPts val="0"/>
              </a:spcAft>
              <a:buNone/>
            </a:pPr>
            <a:r>
              <a:rPr b="1" lang="en-US" sz="1600">
                <a:solidFill>
                  <a:srgbClr val="6F8C85"/>
                </a:solidFill>
                <a:latin typeface="Arial"/>
                <a:ea typeface="Arial"/>
                <a:cs typeface="Arial"/>
                <a:sym typeface="Arial"/>
              </a:rPr>
              <a:t>Are inclusive |</a:t>
            </a:r>
            <a:r>
              <a:rPr b="1" lang="en-US" sz="1600">
                <a:solidFill>
                  <a:schemeClr val="accent4"/>
                </a:solidFill>
                <a:latin typeface="Arial"/>
                <a:ea typeface="Arial"/>
                <a:cs typeface="Arial"/>
                <a:sym typeface="Arial"/>
              </a:rPr>
              <a:t> </a:t>
            </a:r>
            <a:r>
              <a:rPr lang="en-US" sz="1600">
                <a:solidFill>
                  <a:schemeClr val="dk1"/>
                </a:solidFill>
                <a:latin typeface="Arial"/>
                <a:ea typeface="Arial"/>
                <a:cs typeface="Arial"/>
                <a:sym typeface="Arial"/>
              </a:rPr>
              <a:t>Ensuring that outreach efforts reach and represent all OY, including those that are harder-to-reach and belong to the most marginalized groups</a:t>
            </a:r>
            <a:endParaRPr/>
          </a:p>
          <a:p>
            <a:pPr indent="0" lvl="0" marL="0" marR="0" rtl="0" algn="l">
              <a:spcBef>
                <a:spcPts val="0"/>
              </a:spcBef>
              <a:spcAft>
                <a:spcPts val="0"/>
              </a:spcAft>
              <a:buNone/>
            </a:pPr>
            <a:r>
              <a:t/>
            </a:r>
            <a:endParaRPr b="1" sz="1600">
              <a:solidFill>
                <a:srgbClr val="6F8C85"/>
              </a:solidFill>
              <a:latin typeface="Arial"/>
              <a:ea typeface="Arial"/>
              <a:cs typeface="Arial"/>
              <a:sym typeface="Arial"/>
            </a:endParaRPr>
          </a:p>
          <a:p>
            <a:pPr indent="0" lvl="0" marL="0" marR="0" rtl="0" algn="l">
              <a:spcBef>
                <a:spcPts val="0"/>
              </a:spcBef>
              <a:spcAft>
                <a:spcPts val="0"/>
              </a:spcAft>
              <a:buNone/>
            </a:pPr>
            <a:r>
              <a:rPr b="1" lang="en-US" sz="1600">
                <a:solidFill>
                  <a:srgbClr val="6F8C85"/>
                </a:solidFill>
                <a:latin typeface="Arial"/>
                <a:ea typeface="Arial"/>
                <a:cs typeface="Arial"/>
                <a:sym typeface="Arial"/>
              </a:rPr>
              <a:t>Apply an assets-based lens | </a:t>
            </a:r>
            <a:r>
              <a:rPr lang="en-US" sz="1600">
                <a:solidFill>
                  <a:schemeClr val="dk1"/>
                </a:solidFill>
                <a:latin typeface="Arial"/>
                <a:ea typeface="Arial"/>
                <a:cs typeface="Arial"/>
                <a:sym typeface="Arial"/>
              </a:rPr>
              <a:t>Appreciating youth’s lived experience as assets, and looking to build on those assets in future efforts</a:t>
            </a:r>
            <a:endParaRPr b="1" sz="1600">
              <a:solidFill>
                <a:srgbClr val="6F8C85"/>
              </a:solidFill>
              <a:latin typeface="Arial"/>
              <a:ea typeface="Arial"/>
              <a:cs typeface="Arial"/>
              <a:sym typeface="Arial"/>
            </a:endParaRPr>
          </a:p>
          <a:p>
            <a:pPr indent="0" lvl="0" marL="0" marR="0" rtl="0" algn="l">
              <a:spcBef>
                <a:spcPts val="0"/>
              </a:spcBef>
              <a:spcAft>
                <a:spcPts val="0"/>
              </a:spcAft>
              <a:buNone/>
            </a:pPr>
            <a:r>
              <a:t/>
            </a:r>
            <a:endParaRPr b="1" sz="1600">
              <a:solidFill>
                <a:schemeClr val="accent4"/>
              </a:solidFill>
              <a:latin typeface="Arial"/>
              <a:ea typeface="Arial"/>
              <a:cs typeface="Arial"/>
              <a:sym typeface="Arial"/>
            </a:endParaRPr>
          </a:p>
          <a:p>
            <a:pPr indent="0" lvl="0" marL="0" marR="0" rtl="0" algn="l">
              <a:spcBef>
                <a:spcPts val="0"/>
              </a:spcBef>
              <a:spcAft>
                <a:spcPts val="0"/>
              </a:spcAft>
              <a:buNone/>
            </a:pPr>
            <a:r>
              <a:rPr b="1" lang="en-US" sz="1600">
                <a:solidFill>
                  <a:srgbClr val="6F8C85"/>
                </a:solidFill>
                <a:latin typeface="Arial"/>
                <a:ea typeface="Arial"/>
                <a:cs typeface="Arial"/>
                <a:sym typeface="Arial"/>
              </a:rPr>
              <a:t>Promote collective action | </a:t>
            </a:r>
            <a:r>
              <a:rPr lang="en-US" sz="1600">
                <a:solidFill>
                  <a:schemeClr val="dk1"/>
                </a:solidFill>
                <a:latin typeface="Arial"/>
                <a:ea typeface="Arial"/>
                <a:cs typeface="Arial"/>
                <a:sym typeface="Arial"/>
              </a:rPr>
              <a:t>Fostering a mindset of collective action among livelihood partners, as opposed to working in siloes</a:t>
            </a:r>
            <a:endParaRPr/>
          </a:p>
        </p:txBody>
      </p:sp>
      <p:sp>
        <p:nvSpPr>
          <p:cNvPr id="1026" name="Google Shape;1026;p30"/>
          <p:cNvSpPr txBox="1"/>
          <p:nvPr/>
        </p:nvSpPr>
        <p:spPr>
          <a:xfrm>
            <a:off x="1005205" y="2177767"/>
            <a:ext cx="6322351" cy="23399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GOYN members look to design solutions that: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31"/>
          <p:cNvSpPr/>
          <p:nvPr/>
        </p:nvSpPr>
        <p:spPr>
          <a:xfrm>
            <a:off x="-1" y="0"/>
            <a:ext cx="12192001" cy="6858000"/>
          </a:xfrm>
          <a:prstGeom prst="rect">
            <a:avLst/>
          </a:prstGeom>
          <a:gradFill>
            <a:gsLst>
              <a:gs pos="0">
                <a:srgbClr val="00A0CC">
                  <a:alpha val="90196"/>
                </a:srgbClr>
              </a:gs>
              <a:gs pos="99000">
                <a:srgbClr val="03477B">
                  <a:alpha val="95686"/>
                </a:srgbClr>
              </a:gs>
              <a:gs pos="100000">
                <a:srgbClr val="03477B">
                  <a:alpha val="95686"/>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3" name="Google Shape;1033;p31"/>
          <p:cNvSpPr/>
          <p:nvPr/>
        </p:nvSpPr>
        <p:spPr>
          <a:xfrm rot="10800000">
            <a:off x="6928" y="0"/>
            <a:ext cx="12192001" cy="6858000"/>
          </a:xfrm>
          <a:prstGeom prst="rect">
            <a:avLst/>
          </a:prstGeom>
          <a:gradFill>
            <a:gsLst>
              <a:gs pos="0">
                <a:srgbClr val="00A0CC">
                  <a:alpha val="0"/>
                </a:srgbClr>
              </a:gs>
              <a:gs pos="96000">
                <a:srgbClr val="03477B">
                  <a:alpha val="41960"/>
                </a:srgbClr>
              </a:gs>
              <a:gs pos="100000">
                <a:srgbClr val="03477B">
                  <a:alpha val="4196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4" name="Google Shape;1034;p31"/>
          <p:cNvSpPr txBox="1"/>
          <p:nvPr>
            <p:ph type="title"/>
          </p:nvPr>
        </p:nvSpPr>
        <p:spPr>
          <a:xfrm>
            <a:off x="3058509" y="3139466"/>
            <a:ext cx="5738649" cy="148507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Arial"/>
              <a:buNone/>
            </a:pPr>
            <a:r>
              <a:rPr b="0" lang="en-US">
                <a:solidFill>
                  <a:schemeClr val="lt1"/>
                </a:solidFill>
                <a:latin typeface="Arial"/>
                <a:ea typeface="Arial"/>
                <a:cs typeface="Arial"/>
                <a:sym typeface="Arial"/>
              </a:rPr>
              <a:t>External lessons on applying an </a:t>
            </a:r>
            <a:r>
              <a:rPr lang="en-US">
                <a:solidFill>
                  <a:srgbClr val="84E3FF"/>
                </a:solidFill>
                <a:latin typeface="Arial"/>
                <a:ea typeface="Arial"/>
                <a:cs typeface="Arial"/>
                <a:sym typeface="Arial"/>
              </a:rPr>
              <a:t>equity</a:t>
            </a:r>
            <a:r>
              <a:rPr b="0" lang="en-US">
                <a:solidFill>
                  <a:schemeClr val="lt1"/>
                </a:solidFill>
                <a:latin typeface="Arial"/>
                <a:ea typeface="Arial"/>
                <a:cs typeface="Arial"/>
                <a:sym typeface="Arial"/>
              </a:rPr>
              <a:t> and </a:t>
            </a:r>
            <a:r>
              <a:rPr lang="en-US">
                <a:solidFill>
                  <a:srgbClr val="84E3FF"/>
                </a:solidFill>
                <a:latin typeface="Arial"/>
                <a:ea typeface="Arial"/>
                <a:cs typeface="Arial"/>
                <a:sym typeface="Arial"/>
              </a:rPr>
              <a:t>structural justice </a:t>
            </a:r>
            <a:r>
              <a:rPr b="0" lang="en-US">
                <a:solidFill>
                  <a:schemeClr val="lt1"/>
                </a:solidFill>
                <a:latin typeface="Arial"/>
                <a:ea typeface="Arial"/>
                <a:cs typeface="Arial"/>
                <a:sym typeface="Arial"/>
              </a:rPr>
              <a:t>lens: Core learnings</a:t>
            </a:r>
            <a:endParaRPr>
              <a:solidFill>
                <a:srgbClr val="84E3FF"/>
              </a:solidFill>
              <a:latin typeface="Arial"/>
              <a:ea typeface="Arial"/>
              <a:cs typeface="Arial"/>
              <a:sym typeface="Arial"/>
            </a:endParaRPr>
          </a:p>
        </p:txBody>
      </p:sp>
      <p:pic>
        <p:nvPicPr>
          <p:cNvPr id="1035" name="Google Shape;1035;p31"/>
          <p:cNvPicPr preferRelativeResize="0"/>
          <p:nvPr/>
        </p:nvPicPr>
        <p:blipFill rotWithShape="1">
          <a:blip r:embed="rId3">
            <a:alphaModFix/>
          </a:blip>
          <a:srcRect b="0" l="0" r="0" t="0"/>
          <a:stretch/>
        </p:blipFill>
        <p:spPr>
          <a:xfrm>
            <a:off x="10756258" y="177557"/>
            <a:ext cx="1210325" cy="439145"/>
          </a:xfrm>
          <a:prstGeom prst="rect">
            <a:avLst/>
          </a:prstGeom>
          <a:noFill/>
          <a:ln>
            <a:noFill/>
          </a:ln>
        </p:spPr>
      </p:pic>
      <p:sp>
        <p:nvSpPr>
          <p:cNvPr id="1036" name="Google Shape;1036;p31"/>
          <p:cNvSpPr txBox="1"/>
          <p:nvPr/>
        </p:nvSpPr>
        <p:spPr>
          <a:xfrm>
            <a:off x="225417" y="247428"/>
            <a:ext cx="3705225" cy="369274"/>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12C4D"/>
              </a:buClr>
              <a:buSzPts val="1800"/>
              <a:buFont typeface="Arial"/>
              <a:buNone/>
            </a:pPr>
            <a:r>
              <a:rPr b="1" i="0" lang="en-US" sz="1800">
                <a:solidFill>
                  <a:srgbClr val="012C4D"/>
                </a:solidFill>
                <a:latin typeface="Arial"/>
                <a:ea typeface="Arial"/>
                <a:cs typeface="Arial"/>
                <a:sym typeface="Arial"/>
              </a:rPr>
              <a:t>CHAPTER 05</a:t>
            </a:r>
            <a:endParaRPr b="1" i="0" sz="1800">
              <a:solidFill>
                <a:srgbClr val="012C4D"/>
              </a:solidFill>
              <a:latin typeface="Arial"/>
              <a:ea typeface="Arial"/>
              <a:cs typeface="Arial"/>
              <a:sym typeface="Arial"/>
            </a:endParaRPr>
          </a:p>
        </p:txBody>
      </p:sp>
      <p:cxnSp>
        <p:nvCxnSpPr>
          <p:cNvPr id="1037" name="Google Shape;1037;p31"/>
          <p:cNvCxnSpPr/>
          <p:nvPr/>
        </p:nvCxnSpPr>
        <p:spPr>
          <a:xfrm>
            <a:off x="-38449" y="772721"/>
            <a:ext cx="12237378" cy="0"/>
          </a:xfrm>
          <a:prstGeom prst="straightConnector1">
            <a:avLst/>
          </a:prstGeom>
          <a:noFill/>
          <a:ln cap="flat" cmpd="sng" w="15875">
            <a:solidFill>
              <a:srgbClr val="012C4D"/>
            </a:solidFill>
            <a:prstDash val="solid"/>
            <a:miter lim="800000"/>
            <a:headEnd len="sm" w="sm" type="none"/>
            <a:tailEnd len="sm" w="sm" type="none"/>
          </a:ln>
        </p:spPr>
      </p:cxnSp>
      <p:sp>
        <p:nvSpPr>
          <p:cNvPr id="1038" name="Google Shape;1038;p31"/>
          <p:cNvSpPr txBox="1"/>
          <p:nvPr/>
        </p:nvSpPr>
        <p:spPr>
          <a:xfrm>
            <a:off x="11496663" y="6366644"/>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1039" name="Google Shape;1039;p31"/>
          <p:cNvSpPr txBox="1"/>
          <p:nvPr/>
        </p:nvSpPr>
        <p:spPr>
          <a:xfrm>
            <a:off x="4075222" y="2788087"/>
            <a:ext cx="3705225" cy="36927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lt1"/>
              </a:buClr>
              <a:buSzPts val="1400"/>
              <a:buFont typeface="Arial"/>
              <a:buNone/>
            </a:pPr>
            <a:r>
              <a:rPr b="1" i="0" lang="en-US" sz="1400">
                <a:solidFill>
                  <a:schemeClr val="lt1"/>
                </a:solidFill>
                <a:latin typeface="Arial"/>
                <a:ea typeface="Arial"/>
                <a:cs typeface="Arial"/>
                <a:sym typeface="Arial"/>
              </a:rPr>
              <a:t>SYNTHESIS</a:t>
            </a:r>
            <a:endParaRPr b="1" i="0" sz="140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32"/>
          <p:cNvSpPr txBox="1"/>
          <p:nvPr>
            <p:ph type="title"/>
          </p:nvPr>
        </p:nvSpPr>
        <p:spPr>
          <a:xfrm>
            <a:off x="1469556" y="677874"/>
            <a:ext cx="9252888"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Regardless of the frame used, learnings from external organizations and literature point to opportunities for GOYN to further embed an equity lens in its work</a:t>
            </a:r>
            <a:endParaRPr/>
          </a:p>
        </p:txBody>
      </p:sp>
      <p:sp>
        <p:nvSpPr>
          <p:cNvPr id="1045" name="Google Shape;1045;p32"/>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LEARNINGS</a:t>
            </a:r>
            <a:endParaRPr/>
          </a:p>
        </p:txBody>
      </p:sp>
      <p:sp>
        <p:nvSpPr>
          <p:cNvPr id="1046" name="Google Shape;1046;p32"/>
          <p:cNvSpPr/>
          <p:nvPr/>
        </p:nvSpPr>
        <p:spPr>
          <a:xfrm>
            <a:off x="1279646" y="2835124"/>
            <a:ext cx="9861920" cy="540000"/>
          </a:xfrm>
          <a:prstGeom prst="rect">
            <a:avLst/>
          </a:prstGeom>
          <a:solidFill>
            <a:srgbClr val="EAEFEE"/>
          </a:solidFill>
          <a:ln>
            <a:noFill/>
          </a:ln>
        </p:spPr>
        <p:txBody>
          <a:bodyPr anchorCtr="0" anchor="ctr" bIns="42475" lIns="1080000" spcFirstLastPara="1" rIns="72000" wrap="square" tIns="42475">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Centre on the </a:t>
            </a:r>
            <a:r>
              <a:rPr b="1" lang="en-US" sz="1600" u="sng">
                <a:solidFill>
                  <a:schemeClr val="dk1"/>
                </a:solidFill>
                <a:latin typeface="Arial"/>
                <a:ea typeface="Arial"/>
                <a:cs typeface="Arial"/>
                <a:sym typeface="Arial"/>
              </a:rPr>
              <a:t>most marginalized</a:t>
            </a:r>
            <a:r>
              <a:rPr lang="en-US" sz="1600">
                <a:solidFill>
                  <a:schemeClr val="dk1"/>
                </a:solidFill>
                <a:latin typeface="Arial"/>
                <a:ea typeface="Arial"/>
                <a:cs typeface="Arial"/>
                <a:sym typeface="Arial"/>
              </a:rPr>
              <a:t> social groups</a:t>
            </a:r>
            <a:r>
              <a:rPr b="1" lang="en-US" sz="1600">
                <a:solidFill>
                  <a:schemeClr val="dk1"/>
                </a:solidFill>
                <a:latin typeface="Arial"/>
                <a:ea typeface="Arial"/>
                <a:cs typeface="Arial"/>
                <a:sym typeface="Arial"/>
              </a:rPr>
              <a:t> </a:t>
            </a:r>
            <a:endParaRPr b="1" sz="1600">
              <a:solidFill>
                <a:schemeClr val="dk1"/>
              </a:solidFill>
              <a:latin typeface="Arial"/>
              <a:ea typeface="Arial"/>
              <a:cs typeface="Arial"/>
              <a:sym typeface="Arial"/>
            </a:endParaRPr>
          </a:p>
        </p:txBody>
      </p:sp>
      <p:sp>
        <p:nvSpPr>
          <p:cNvPr id="1047" name="Google Shape;1047;p32"/>
          <p:cNvSpPr/>
          <p:nvPr/>
        </p:nvSpPr>
        <p:spPr>
          <a:xfrm>
            <a:off x="1217858" y="2718141"/>
            <a:ext cx="360000" cy="360000"/>
          </a:xfrm>
          <a:prstGeom prst="ellipse">
            <a:avLst/>
          </a:prstGeom>
          <a:solidFill>
            <a:srgbClr val="56837A"/>
          </a:solidFill>
          <a:ln cap="flat" cmpd="sng" w="2857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1</a:t>
            </a:r>
            <a:endParaRPr/>
          </a:p>
        </p:txBody>
      </p:sp>
      <p:sp>
        <p:nvSpPr>
          <p:cNvPr id="1048" name="Google Shape;1048;p32"/>
          <p:cNvSpPr/>
          <p:nvPr/>
        </p:nvSpPr>
        <p:spPr>
          <a:xfrm>
            <a:off x="1279646" y="4642719"/>
            <a:ext cx="9861920" cy="540000"/>
          </a:xfrm>
          <a:prstGeom prst="rect">
            <a:avLst/>
          </a:prstGeom>
          <a:solidFill>
            <a:srgbClr val="EAEFEE"/>
          </a:solidFill>
          <a:ln>
            <a:noFill/>
          </a:ln>
        </p:spPr>
        <p:txBody>
          <a:bodyPr anchorCtr="0" anchor="ctr" bIns="42475" lIns="1080000" spcFirstLastPara="1" rIns="72000" wrap="square" tIns="42475">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Work towards </a:t>
            </a:r>
            <a:r>
              <a:rPr b="1" lang="en-US" sz="1600" u="sng">
                <a:solidFill>
                  <a:schemeClr val="dk1"/>
                </a:solidFill>
                <a:latin typeface="Arial"/>
                <a:ea typeface="Arial"/>
                <a:cs typeface="Arial"/>
                <a:sym typeface="Arial"/>
              </a:rPr>
              <a:t>exit</a:t>
            </a:r>
            <a:r>
              <a:rPr lang="en-US" sz="1600">
                <a:solidFill>
                  <a:schemeClr val="dk1"/>
                </a:solidFill>
                <a:latin typeface="Arial"/>
                <a:ea typeface="Arial"/>
                <a:cs typeface="Arial"/>
                <a:sym typeface="Arial"/>
              </a:rPr>
              <a:t>, ensuring that OY and partners are equipped to sustain the change over time</a:t>
            </a:r>
            <a:endParaRPr/>
          </a:p>
        </p:txBody>
      </p:sp>
      <p:sp>
        <p:nvSpPr>
          <p:cNvPr id="1049" name="Google Shape;1049;p32"/>
          <p:cNvSpPr/>
          <p:nvPr/>
        </p:nvSpPr>
        <p:spPr>
          <a:xfrm>
            <a:off x="1217858" y="4576720"/>
            <a:ext cx="360000" cy="360000"/>
          </a:xfrm>
          <a:prstGeom prst="ellipse">
            <a:avLst/>
          </a:prstGeom>
          <a:solidFill>
            <a:srgbClr val="56837A"/>
          </a:solidFill>
          <a:ln cap="flat" cmpd="sng" w="2857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3</a:t>
            </a:r>
            <a:endParaRPr/>
          </a:p>
        </p:txBody>
      </p:sp>
      <p:pic>
        <p:nvPicPr>
          <p:cNvPr id="1050" name="Google Shape;1050;p32"/>
          <p:cNvPicPr preferRelativeResize="0"/>
          <p:nvPr/>
        </p:nvPicPr>
        <p:blipFill rotWithShape="1">
          <a:blip r:embed="rId3">
            <a:alphaModFix/>
          </a:blip>
          <a:srcRect b="14074" l="0" r="0" t="0"/>
          <a:stretch/>
        </p:blipFill>
        <p:spPr>
          <a:xfrm>
            <a:off x="1826045" y="4767164"/>
            <a:ext cx="295196" cy="253650"/>
          </a:xfrm>
          <a:prstGeom prst="rect">
            <a:avLst/>
          </a:prstGeom>
          <a:noFill/>
          <a:ln>
            <a:noFill/>
          </a:ln>
        </p:spPr>
      </p:pic>
      <p:sp>
        <p:nvSpPr>
          <p:cNvPr id="1051" name="Google Shape;1051;p32"/>
          <p:cNvSpPr/>
          <p:nvPr/>
        </p:nvSpPr>
        <p:spPr>
          <a:xfrm>
            <a:off x="1279646" y="3725912"/>
            <a:ext cx="9861920" cy="540000"/>
          </a:xfrm>
          <a:prstGeom prst="rect">
            <a:avLst/>
          </a:prstGeom>
          <a:solidFill>
            <a:srgbClr val="EAEFEE"/>
          </a:solidFill>
          <a:ln>
            <a:noFill/>
          </a:ln>
        </p:spPr>
        <p:txBody>
          <a:bodyPr anchorCtr="0" anchor="ctr" bIns="42475" lIns="1080000" spcFirstLastPara="1" rIns="72000" wrap="square" tIns="42475">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Ensure that </a:t>
            </a:r>
            <a:r>
              <a:rPr b="1" lang="en-US" sz="1600" u="sng">
                <a:solidFill>
                  <a:schemeClr val="dk1"/>
                </a:solidFill>
                <a:latin typeface="Arial"/>
                <a:ea typeface="Arial"/>
                <a:cs typeface="Arial"/>
                <a:sym typeface="Arial"/>
              </a:rPr>
              <a:t>internal</a:t>
            </a:r>
            <a:r>
              <a:rPr lang="en-US" sz="1600">
                <a:solidFill>
                  <a:schemeClr val="dk1"/>
                </a:solidFill>
                <a:latin typeface="Arial"/>
                <a:ea typeface="Arial"/>
                <a:cs typeface="Arial"/>
                <a:sym typeface="Arial"/>
              </a:rPr>
              <a:t> processes and systems reflect external equity and structural justice goals</a:t>
            </a:r>
            <a:endParaRPr/>
          </a:p>
        </p:txBody>
      </p:sp>
      <p:sp>
        <p:nvSpPr>
          <p:cNvPr id="1052" name="Google Shape;1052;p32"/>
          <p:cNvSpPr/>
          <p:nvPr/>
        </p:nvSpPr>
        <p:spPr>
          <a:xfrm>
            <a:off x="1217858" y="3672659"/>
            <a:ext cx="360000" cy="360000"/>
          </a:xfrm>
          <a:prstGeom prst="ellipse">
            <a:avLst/>
          </a:prstGeom>
          <a:solidFill>
            <a:srgbClr val="56837A"/>
          </a:solidFill>
          <a:ln cap="flat" cmpd="sng" w="2857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2</a:t>
            </a:r>
            <a:endParaRPr/>
          </a:p>
        </p:txBody>
      </p:sp>
      <p:pic>
        <p:nvPicPr>
          <p:cNvPr id="1053" name="Google Shape;1053;p32"/>
          <p:cNvPicPr preferRelativeResize="0"/>
          <p:nvPr/>
        </p:nvPicPr>
        <p:blipFill rotWithShape="1">
          <a:blip r:embed="rId4">
            <a:alphaModFix/>
          </a:blip>
          <a:srcRect b="38323" l="0" r="0" t="0"/>
          <a:stretch/>
        </p:blipFill>
        <p:spPr>
          <a:xfrm>
            <a:off x="1532244" y="2783670"/>
            <a:ext cx="831291" cy="512704"/>
          </a:xfrm>
          <a:prstGeom prst="rect">
            <a:avLst/>
          </a:prstGeom>
          <a:noFill/>
          <a:ln>
            <a:noFill/>
          </a:ln>
        </p:spPr>
      </p:pic>
      <p:pic>
        <p:nvPicPr>
          <p:cNvPr id="1054" name="Google Shape;1054;p32"/>
          <p:cNvPicPr preferRelativeResize="0"/>
          <p:nvPr/>
        </p:nvPicPr>
        <p:blipFill rotWithShape="1">
          <a:blip r:embed="rId5">
            <a:alphaModFix/>
          </a:blip>
          <a:srcRect b="18258" l="0" r="0" t="0"/>
          <a:stretch/>
        </p:blipFill>
        <p:spPr>
          <a:xfrm>
            <a:off x="1737899" y="3805586"/>
            <a:ext cx="440417" cy="360000"/>
          </a:xfrm>
          <a:prstGeom prst="rect">
            <a:avLst/>
          </a:prstGeom>
          <a:noFill/>
          <a:ln>
            <a:noFill/>
          </a:ln>
        </p:spPr>
      </p:pic>
      <p:sp>
        <p:nvSpPr>
          <p:cNvPr id="1055" name="Google Shape;1055;p32"/>
          <p:cNvSpPr txBox="1"/>
          <p:nvPr/>
        </p:nvSpPr>
        <p:spPr>
          <a:xfrm>
            <a:off x="1251028" y="2223221"/>
            <a:ext cx="5751551" cy="32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GOYN has further scope to: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33"/>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sz="2400"/>
              <a:t>Centre on the most marginalized social groups </a:t>
            </a:r>
            <a:endParaRPr sz="2400"/>
          </a:p>
        </p:txBody>
      </p:sp>
      <p:sp>
        <p:nvSpPr>
          <p:cNvPr id="1061" name="Google Shape;1061;p33"/>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LESSON 1</a:t>
            </a:r>
            <a:endParaRPr/>
          </a:p>
        </p:txBody>
      </p:sp>
      <p:sp>
        <p:nvSpPr>
          <p:cNvPr id="1062" name="Google Shape;1062;p33"/>
          <p:cNvSpPr/>
          <p:nvPr/>
        </p:nvSpPr>
        <p:spPr>
          <a:xfrm rot="5400000">
            <a:off x="3949284" y="4054401"/>
            <a:ext cx="3935793" cy="280760"/>
          </a:xfrm>
          <a:prstGeom prst="triangle">
            <a:avLst>
              <a:gd fmla="val 49431" name="adj"/>
            </a:avLst>
          </a:prstGeom>
          <a:solidFill>
            <a:srgbClr val="56837A"/>
          </a:solidFill>
          <a:ln>
            <a:noFill/>
          </a:ln>
        </p:spPr>
        <p:txBody>
          <a:bodyPr anchorCtr="0" anchor="ctr" bIns="42475" lIns="36000" spcFirstLastPara="1" rIns="36000" wrap="square" tIns="42475">
            <a:noAutofit/>
          </a:bodyPr>
          <a:lstStyle/>
          <a:p>
            <a:pPr indent="-95250" lvl="0" marL="171450" marR="0" rtl="0" algn="l">
              <a:spcBef>
                <a:spcPts val="0"/>
              </a:spcBef>
              <a:spcAft>
                <a:spcPts val="0"/>
              </a:spcAft>
              <a:buClr>
                <a:srgbClr val="C30323"/>
              </a:buClr>
              <a:buSzPts val="1200"/>
              <a:buFont typeface="Arial"/>
              <a:buNone/>
            </a:pPr>
            <a:r>
              <a:t/>
            </a:r>
            <a:endParaRPr sz="1200">
              <a:solidFill>
                <a:schemeClr val="dk1"/>
              </a:solidFill>
              <a:latin typeface="Arial"/>
              <a:ea typeface="Arial"/>
              <a:cs typeface="Arial"/>
              <a:sym typeface="Arial"/>
            </a:endParaRPr>
          </a:p>
        </p:txBody>
      </p:sp>
      <p:sp>
        <p:nvSpPr>
          <p:cNvPr id="1063" name="Google Shape;1063;p33"/>
          <p:cNvSpPr txBox="1"/>
          <p:nvPr/>
        </p:nvSpPr>
        <p:spPr>
          <a:xfrm>
            <a:off x="659758" y="1742347"/>
            <a:ext cx="4907719" cy="311679"/>
          </a:xfrm>
          <a:prstGeom prst="rect">
            <a:avLst/>
          </a:prstGeom>
          <a:solidFill>
            <a:srgbClr val="CEDCD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4448"/>
              </a:buClr>
              <a:buSzPts val="1600"/>
              <a:buFont typeface="Arial"/>
              <a:buNone/>
            </a:pPr>
            <a:r>
              <a:rPr b="1" lang="en-US" sz="1600">
                <a:solidFill>
                  <a:srgbClr val="2E4448"/>
                </a:solidFill>
                <a:latin typeface="Arial"/>
                <a:ea typeface="Arial"/>
                <a:cs typeface="Arial"/>
                <a:sym typeface="Arial"/>
              </a:rPr>
              <a:t>Evidence and examples</a:t>
            </a:r>
            <a:endParaRPr/>
          </a:p>
        </p:txBody>
      </p:sp>
      <p:sp>
        <p:nvSpPr>
          <p:cNvPr id="1064" name="Google Shape;1064;p33"/>
          <p:cNvSpPr txBox="1"/>
          <p:nvPr/>
        </p:nvSpPr>
        <p:spPr>
          <a:xfrm>
            <a:off x="6279814" y="1742347"/>
            <a:ext cx="4171040" cy="3116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1" sz="1600">
              <a:solidFill>
                <a:srgbClr val="2E4448"/>
              </a:solidFill>
              <a:latin typeface="Arial"/>
              <a:ea typeface="Arial"/>
              <a:cs typeface="Arial"/>
              <a:sym typeface="Arial"/>
            </a:endParaRPr>
          </a:p>
        </p:txBody>
      </p:sp>
      <p:sp>
        <p:nvSpPr>
          <p:cNvPr id="1065" name="Google Shape;1065;p33"/>
          <p:cNvSpPr/>
          <p:nvPr/>
        </p:nvSpPr>
        <p:spPr>
          <a:xfrm>
            <a:off x="685801" y="2216431"/>
            <a:ext cx="4881676" cy="1810304"/>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Evidence of the ‘</a:t>
            </a:r>
            <a:r>
              <a:rPr lang="en-US" sz="1400" u="sng">
                <a:solidFill>
                  <a:schemeClr val="dk1"/>
                </a:solidFill>
                <a:latin typeface="Arial"/>
                <a:ea typeface="Arial"/>
                <a:cs typeface="Arial"/>
                <a:sym typeface="Arial"/>
                <a:hlinkClick r:id="rId3">
                  <a:extLst>
                    <a:ext uri="{A12FA001-AC4F-418D-AE19-62706E023703}">
                      <ahyp:hlinkClr val="tx"/>
                    </a:ext>
                  </a:extLst>
                </a:hlinkClick>
              </a:rPr>
              <a:t>curb-cut effect</a:t>
            </a:r>
            <a:r>
              <a:rPr lang="en-US" sz="1400">
                <a:solidFill>
                  <a:schemeClr val="dk1"/>
                </a:solidFill>
                <a:latin typeface="Arial"/>
                <a:ea typeface="Arial"/>
                <a:cs typeface="Arial"/>
                <a:sym typeface="Arial"/>
              </a:rPr>
              <a:t>’ finds that interventions or reforms focused on improving the lives of the most vulnerable social groups creates outsize benefits to </a:t>
            </a:r>
            <a:r>
              <a:rPr i="1" lang="en-US" sz="1400">
                <a:solidFill>
                  <a:schemeClr val="dk1"/>
                </a:solidFill>
                <a:latin typeface="Arial"/>
                <a:ea typeface="Arial"/>
                <a:cs typeface="Arial"/>
                <a:sym typeface="Arial"/>
              </a:rPr>
              <a:t>everyone </a:t>
            </a:r>
            <a:r>
              <a:rPr lang="en-US" sz="1400">
                <a:solidFill>
                  <a:schemeClr val="dk1"/>
                </a:solidFill>
                <a:latin typeface="Arial"/>
                <a:ea typeface="Arial"/>
                <a:cs typeface="Arial"/>
                <a:sym typeface="Arial"/>
              </a:rPr>
              <a:t>in society</a:t>
            </a:r>
            <a:endParaRPr/>
          </a:p>
          <a:p>
            <a:pPr indent="-285750" lvl="0" marL="285750" marR="0" rtl="0" algn="l">
              <a:spcBef>
                <a:spcPts val="600"/>
              </a:spcBef>
              <a:spcAft>
                <a:spcPts val="0"/>
              </a:spcAft>
              <a:buClr>
                <a:schemeClr val="dk1"/>
              </a:buClr>
              <a:buSzPts val="1400"/>
              <a:buFont typeface="Arial"/>
              <a:buChar char="•"/>
            </a:pPr>
            <a:r>
              <a:rPr lang="en-US" sz="1400">
                <a:solidFill>
                  <a:schemeClr val="dk1"/>
                </a:solidFill>
                <a:latin typeface="Arial"/>
                <a:ea typeface="Arial"/>
                <a:cs typeface="Arial"/>
                <a:sym typeface="Arial"/>
              </a:rPr>
              <a:t>This concept first stemmed from the fact that curb-cuts were originally added to sidewalks to accommodate those in wheelchairs, but subsequently created much broader benefits across society - for those with baby strollers, for bike-riders, for elderly people, and others. In this way, focusing on those most left behind can result in everyone winning</a:t>
            </a:r>
            <a:endParaRPr/>
          </a:p>
        </p:txBody>
      </p:sp>
      <p:sp>
        <p:nvSpPr>
          <p:cNvPr id="1066" name="Google Shape;1066;p33"/>
          <p:cNvSpPr/>
          <p:nvPr/>
        </p:nvSpPr>
        <p:spPr>
          <a:xfrm>
            <a:off x="6266884" y="1742347"/>
            <a:ext cx="5239315" cy="4525103"/>
          </a:xfrm>
          <a:prstGeom prst="rect">
            <a:avLst/>
          </a:prstGeom>
          <a:solidFill>
            <a:srgbClr val="EAEFEE"/>
          </a:solidFill>
          <a:ln>
            <a:noFill/>
          </a:ln>
        </p:spPr>
        <p:txBody>
          <a:bodyPr anchorCtr="0" anchor="t" bIns="45700" lIns="36000" spcFirstLastPara="1" rIns="36000" wrap="square" tIns="45700">
            <a:noAutofit/>
          </a:bodyPr>
          <a:lstStyle/>
          <a:p>
            <a:pPr indent="0" lvl="0" marL="0" marR="0" rtl="0" algn="l">
              <a:spcBef>
                <a:spcPts val="0"/>
              </a:spcBef>
              <a:spcAft>
                <a:spcPts val="0"/>
              </a:spcAft>
              <a:buNone/>
            </a:pPr>
            <a:r>
              <a:rPr b="1" lang="en-US" sz="1400">
                <a:solidFill>
                  <a:srgbClr val="2E4448"/>
                </a:solidFill>
                <a:latin typeface="Arial"/>
                <a:ea typeface="Arial"/>
                <a:cs typeface="Arial"/>
                <a:sym typeface="Arial"/>
              </a:rPr>
              <a:t>Lessons for GOYN</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150">
                <a:solidFill>
                  <a:schemeClr val="dk1"/>
                </a:solidFill>
                <a:latin typeface="Arial"/>
                <a:ea typeface="Arial"/>
                <a:cs typeface="Arial"/>
                <a:sym typeface="Arial"/>
              </a:rPr>
              <a:t>Adopting an explicit focus on the most marginalized social groups of OY can enable GOYN to generate impact across all the OY that it works with. Doing so might involve:</a:t>
            </a:r>
            <a:endParaRPr/>
          </a:p>
          <a:p>
            <a:pPr indent="-171450" lvl="0" marL="1714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Focusing more closely and intently on a smaller subset of OY that have the least access to opportunity, recognizing the benefits this will bring to all OY in the community</a:t>
            </a:r>
            <a:endParaRPr/>
          </a:p>
          <a:p>
            <a:pPr indent="-171450" lvl="0" marL="1714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Identifying how different markers of disadvantage (e.g., race, gender) intersect to create unique dynamics for these groups</a:t>
            </a:r>
            <a:endParaRPr/>
          </a:p>
          <a:p>
            <a:pPr indent="-171450" lvl="0" marL="1714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Understanding how the needs and incentives of the most marginalized OY may differ from other groups</a:t>
            </a:r>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rgbClr val="2E4448"/>
                </a:solidFill>
                <a:latin typeface="Arial"/>
                <a:ea typeface="Arial"/>
                <a:cs typeface="Arial"/>
                <a:sym typeface="Arial"/>
              </a:rPr>
              <a:t>What this means for the framework…</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150">
                <a:solidFill>
                  <a:schemeClr val="dk1"/>
                </a:solidFill>
                <a:latin typeface="Arial"/>
                <a:ea typeface="Arial"/>
                <a:cs typeface="Arial"/>
                <a:sym typeface="Arial"/>
              </a:rPr>
              <a:t>In the </a:t>
            </a:r>
            <a:r>
              <a:rPr b="1" lang="en-US" sz="1150">
                <a:solidFill>
                  <a:schemeClr val="dk1"/>
                </a:solidFill>
                <a:latin typeface="Arial"/>
                <a:ea typeface="Arial"/>
                <a:cs typeface="Arial"/>
                <a:sym typeface="Arial"/>
              </a:rPr>
              <a:t>‘OY assets and perspectives’</a:t>
            </a:r>
            <a:r>
              <a:rPr lang="en-US" sz="1150">
                <a:solidFill>
                  <a:schemeClr val="dk1"/>
                </a:solidFill>
                <a:latin typeface="Arial"/>
                <a:ea typeface="Arial"/>
                <a:cs typeface="Arial"/>
                <a:sym typeface="Arial"/>
              </a:rPr>
              <a:t> section, the framework should include guiding questions that help partners to:</a:t>
            </a:r>
            <a:endParaRPr/>
          </a:p>
          <a:p>
            <a:pPr indent="-171450" lvl="0" marL="1714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Actively identify – and draw out the perspectives of – the most marginalized groups of OY, ensuring to surface all dimensions of disadvantage and their intersections</a:t>
            </a:r>
            <a:endParaRPr/>
          </a:p>
          <a:p>
            <a:pPr indent="-171450" lvl="0" marL="1714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Surface specific incentives and needs of the most marginalized OY in terms of engaging with and owning the changes</a:t>
            </a:r>
            <a:endParaRPr/>
          </a:p>
          <a:p>
            <a:pPr indent="-171450" lvl="0" marL="1714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Identify the key barriers facing these groups specifically, and inform the subsequent interventions that GOYN and partners should pursue</a:t>
            </a:r>
            <a:endParaRPr/>
          </a:p>
        </p:txBody>
      </p:sp>
      <p:sp>
        <p:nvSpPr>
          <p:cNvPr id="1067" name="Google Shape;1067;p33"/>
          <p:cNvSpPr txBox="1"/>
          <p:nvPr/>
        </p:nvSpPr>
        <p:spPr>
          <a:xfrm>
            <a:off x="812568" y="6394211"/>
            <a:ext cx="1056686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Sources: ILO and Mastercard Foundation, June 2020, “</a:t>
            </a:r>
            <a:r>
              <a:rPr lang="en-US" sz="1000" u="sng">
                <a:solidFill>
                  <a:schemeClr val="dk1"/>
                </a:solidFill>
                <a:latin typeface="Arial"/>
                <a:ea typeface="Arial"/>
                <a:cs typeface="Arial"/>
                <a:sym typeface="Arial"/>
                <a:hlinkClick r:id="rId4">
                  <a:extLst>
                    <a:ext uri="{A12FA001-AC4F-418D-AE19-62706E023703}">
                      <ahyp:hlinkClr val="tx"/>
                    </a:ext>
                  </a:extLst>
                </a:hlinkClick>
              </a:rPr>
              <a:t>Getting Africa’s youth working. Taking a systems approach to create more &amp; better jobs for young people in sub-Saharan Africa</a:t>
            </a:r>
            <a:r>
              <a:rPr lang="en-US" sz="1000">
                <a:solidFill>
                  <a:schemeClr val="dk1"/>
                </a:solidFill>
                <a:latin typeface="Arial"/>
                <a:ea typeface="Arial"/>
                <a:cs typeface="Arial"/>
                <a:sym typeface="Arial"/>
              </a:rPr>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34"/>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Ensure that internal processes and systems reflect external goals around equity and structural justice</a:t>
            </a:r>
            <a:endParaRPr sz="2400"/>
          </a:p>
        </p:txBody>
      </p:sp>
      <p:sp>
        <p:nvSpPr>
          <p:cNvPr id="1073" name="Google Shape;1073;p34"/>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LESSON 2</a:t>
            </a:r>
            <a:endParaRPr/>
          </a:p>
        </p:txBody>
      </p:sp>
      <p:sp>
        <p:nvSpPr>
          <p:cNvPr id="1074" name="Google Shape;1074;p34"/>
          <p:cNvSpPr/>
          <p:nvPr/>
        </p:nvSpPr>
        <p:spPr>
          <a:xfrm rot="5400000">
            <a:off x="3949284" y="4054401"/>
            <a:ext cx="3935793" cy="280760"/>
          </a:xfrm>
          <a:prstGeom prst="triangle">
            <a:avLst>
              <a:gd fmla="val 49431" name="adj"/>
            </a:avLst>
          </a:prstGeom>
          <a:solidFill>
            <a:srgbClr val="56837A"/>
          </a:solidFill>
          <a:ln>
            <a:noFill/>
          </a:ln>
        </p:spPr>
        <p:txBody>
          <a:bodyPr anchorCtr="0" anchor="ctr" bIns="42475" lIns="36000" spcFirstLastPara="1" rIns="36000" wrap="square" tIns="42475">
            <a:noAutofit/>
          </a:bodyPr>
          <a:lstStyle/>
          <a:p>
            <a:pPr indent="-95250" lvl="0" marL="171450" marR="0" rtl="0" algn="l">
              <a:spcBef>
                <a:spcPts val="0"/>
              </a:spcBef>
              <a:spcAft>
                <a:spcPts val="0"/>
              </a:spcAft>
              <a:buClr>
                <a:srgbClr val="C30323"/>
              </a:buClr>
              <a:buSzPts val="1200"/>
              <a:buFont typeface="Arial"/>
              <a:buNone/>
            </a:pPr>
            <a:r>
              <a:t/>
            </a:r>
            <a:endParaRPr sz="1200">
              <a:solidFill>
                <a:schemeClr val="dk1"/>
              </a:solidFill>
              <a:latin typeface="Arial"/>
              <a:ea typeface="Arial"/>
              <a:cs typeface="Arial"/>
              <a:sym typeface="Arial"/>
            </a:endParaRPr>
          </a:p>
        </p:txBody>
      </p:sp>
      <p:sp>
        <p:nvSpPr>
          <p:cNvPr id="1075" name="Google Shape;1075;p34"/>
          <p:cNvSpPr txBox="1"/>
          <p:nvPr/>
        </p:nvSpPr>
        <p:spPr>
          <a:xfrm>
            <a:off x="659758" y="1742347"/>
            <a:ext cx="4907719" cy="311679"/>
          </a:xfrm>
          <a:prstGeom prst="rect">
            <a:avLst/>
          </a:prstGeom>
          <a:solidFill>
            <a:srgbClr val="CEDCD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4448"/>
              </a:buClr>
              <a:buSzPts val="1600"/>
              <a:buFont typeface="Arial"/>
              <a:buNone/>
            </a:pPr>
            <a:r>
              <a:rPr b="1" lang="en-US" sz="1600">
                <a:solidFill>
                  <a:srgbClr val="2E4448"/>
                </a:solidFill>
                <a:latin typeface="Arial"/>
                <a:ea typeface="Arial"/>
                <a:cs typeface="Arial"/>
                <a:sym typeface="Arial"/>
              </a:rPr>
              <a:t>Evidence and examples</a:t>
            </a:r>
            <a:endParaRPr/>
          </a:p>
        </p:txBody>
      </p:sp>
      <p:sp>
        <p:nvSpPr>
          <p:cNvPr id="1076" name="Google Shape;1076;p34"/>
          <p:cNvSpPr txBox="1"/>
          <p:nvPr/>
        </p:nvSpPr>
        <p:spPr>
          <a:xfrm>
            <a:off x="6279814" y="1742347"/>
            <a:ext cx="4171040" cy="3116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1" sz="1600">
              <a:solidFill>
                <a:srgbClr val="2E4448"/>
              </a:solidFill>
              <a:latin typeface="Arial"/>
              <a:ea typeface="Arial"/>
              <a:cs typeface="Arial"/>
              <a:sym typeface="Arial"/>
            </a:endParaRPr>
          </a:p>
        </p:txBody>
      </p:sp>
      <p:sp>
        <p:nvSpPr>
          <p:cNvPr id="1077" name="Google Shape;1077;p34"/>
          <p:cNvSpPr/>
          <p:nvPr/>
        </p:nvSpPr>
        <p:spPr>
          <a:xfrm>
            <a:off x="1891863" y="2216431"/>
            <a:ext cx="3675614" cy="1810304"/>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Created a </a:t>
            </a:r>
            <a:r>
              <a:rPr lang="en-US" sz="1200" u="sng">
                <a:solidFill>
                  <a:schemeClr val="dk1"/>
                </a:solidFill>
                <a:latin typeface="Arial"/>
                <a:ea typeface="Arial"/>
                <a:cs typeface="Arial"/>
                <a:sym typeface="Arial"/>
                <a:hlinkClick r:id="rId3">
                  <a:extLst>
                    <a:ext uri="{A12FA001-AC4F-418D-AE19-62706E023703}">
                      <ahyp:hlinkClr val="tx"/>
                    </a:ext>
                  </a:extLst>
                </a:hlinkClick>
              </a:rPr>
              <a:t>toolkit</a:t>
            </a:r>
            <a:r>
              <a:rPr lang="en-US" sz="1200">
                <a:solidFill>
                  <a:schemeClr val="dk1"/>
                </a:solidFill>
                <a:latin typeface="Arial"/>
                <a:ea typeface="Arial"/>
                <a:cs typeface="Arial"/>
                <a:sym typeface="Arial"/>
              </a:rPr>
              <a:t> to help organizations and collaboratives in assessing how far along they are, from color-blind to equity-focused, both internally and externally</a:t>
            </a:r>
            <a:endParaRPr/>
          </a:p>
          <a:p>
            <a:pPr indent="-285750" lvl="0" marL="2857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Considers the extent to which organizations collect and analyze disaggregated data (e.g., by race), have accountability mechanisms for equity, internal groups working on issues of equity, and more</a:t>
            </a:r>
            <a:endParaRPr/>
          </a:p>
        </p:txBody>
      </p:sp>
      <p:sp>
        <p:nvSpPr>
          <p:cNvPr id="1078" name="Google Shape;1078;p34"/>
          <p:cNvSpPr/>
          <p:nvPr/>
        </p:nvSpPr>
        <p:spPr>
          <a:xfrm>
            <a:off x="1891863" y="4157124"/>
            <a:ext cx="3675614" cy="187220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Developed the </a:t>
            </a:r>
            <a:r>
              <a:rPr lang="en-US" sz="1200" u="sng">
                <a:solidFill>
                  <a:schemeClr val="dk1"/>
                </a:solidFill>
                <a:latin typeface="Arial"/>
                <a:ea typeface="Arial"/>
                <a:cs typeface="Arial"/>
                <a:sym typeface="Arial"/>
                <a:hlinkClick r:id="rId4">
                  <a:extLst>
                    <a:ext uri="{A12FA001-AC4F-418D-AE19-62706E023703}">
                      <ahyp:hlinkClr val="tx"/>
                    </a:ext>
                  </a:extLst>
                </a:hlinkClick>
              </a:rPr>
              <a:t>OYF Data Use Framework</a:t>
            </a:r>
            <a:r>
              <a:rPr lang="en-US" sz="1200">
                <a:solidFill>
                  <a:schemeClr val="dk1"/>
                </a:solidFill>
                <a:latin typeface="Arial"/>
                <a:ea typeface="Arial"/>
                <a:cs typeface="Arial"/>
                <a:sym typeface="Arial"/>
              </a:rPr>
              <a:t> outlining six cross-sector efforts to use data to set strategies, monitor progress and capture impact</a:t>
            </a:r>
            <a:endParaRPr/>
          </a:p>
          <a:p>
            <a:pPr indent="-285750" lvl="0" marL="2857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This includes the use of OYF Common Measures – which help communities track youth (dis)connection to education and workforce pathways – required to communicate the vision and make the case for the OY movement  </a:t>
            </a:r>
            <a:endParaRPr/>
          </a:p>
        </p:txBody>
      </p:sp>
      <p:sp>
        <p:nvSpPr>
          <p:cNvPr id="1079" name="Google Shape;1079;p34"/>
          <p:cNvSpPr/>
          <p:nvPr/>
        </p:nvSpPr>
        <p:spPr>
          <a:xfrm>
            <a:off x="6266884" y="1742347"/>
            <a:ext cx="5239315" cy="4286969"/>
          </a:xfrm>
          <a:prstGeom prst="rect">
            <a:avLst/>
          </a:prstGeom>
          <a:solidFill>
            <a:srgbClr val="EAEF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E4448"/>
                </a:solidFill>
                <a:latin typeface="Arial"/>
                <a:ea typeface="Arial"/>
                <a:cs typeface="Arial"/>
                <a:sym typeface="Arial"/>
              </a:rPr>
              <a:t>Lessons for GOYN</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150">
                <a:solidFill>
                  <a:schemeClr val="dk1"/>
                </a:solidFill>
                <a:latin typeface="Arial"/>
                <a:ea typeface="Arial"/>
                <a:cs typeface="Arial"/>
                <a:sym typeface="Arial"/>
              </a:rPr>
              <a:t>GOYN can institutionalize the equity and structural justice lens in all aspects of its work. This might include:</a:t>
            </a:r>
            <a:endParaRPr/>
          </a:p>
          <a:p>
            <a:pPr indent="-285750" lvl="0" marL="2857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Providing the tools to support GOYN members and partners in collecting disaggregated OY data e.g., by gender, race, caste, sexual orientation, etc., ensuring that they cover all margins of disadvantage where possible and are applicable to the various data collection methods adopted across communities</a:t>
            </a:r>
            <a:endParaRPr/>
          </a:p>
          <a:p>
            <a:pPr indent="-285750" lvl="0" marL="2857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Further embedding equity considerations into the criteria for partner selection</a:t>
            </a:r>
            <a:endParaRPr/>
          </a:p>
          <a:p>
            <a:pPr indent="-285750" lvl="0" marL="285750" marR="0" rtl="0" algn="l">
              <a:spcBef>
                <a:spcPts val="0"/>
              </a:spcBef>
              <a:spcAft>
                <a:spcPts val="0"/>
              </a:spcAft>
              <a:buClr>
                <a:schemeClr val="dk1"/>
              </a:buClr>
              <a:buSzPts val="1150"/>
              <a:buFont typeface="Arial"/>
              <a:buChar char="•"/>
            </a:pPr>
            <a:r>
              <a:rPr lang="en-US" sz="1150">
                <a:solidFill>
                  <a:schemeClr val="dk1"/>
                </a:solidFill>
                <a:latin typeface="Arial"/>
                <a:ea typeface="Arial"/>
                <a:cs typeface="Arial"/>
                <a:sym typeface="Arial"/>
              </a:rPr>
              <a:t>Tailoring reporting processes to how partners operate and track progress to reduce the process burden and enable greater focus on pushing for change</a:t>
            </a:r>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rgbClr val="2E4448"/>
                </a:solidFill>
                <a:latin typeface="Arial"/>
                <a:ea typeface="Arial"/>
                <a:cs typeface="Arial"/>
                <a:sym typeface="Arial"/>
              </a:rPr>
              <a:t>What this means for the framework…</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i="0" lang="en-US" sz="1200" u="none" cap="none" strike="noStrike">
                <a:solidFill>
                  <a:srgbClr val="000000"/>
                </a:solidFill>
                <a:latin typeface="Arial"/>
                <a:ea typeface="Arial"/>
                <a:cs typeface="Arial"/>
                <a:sym typeface="Arial"/>
              </a:rPr>
              <a:t>The </a:t>
            </a:r>
            <a:r>
              <a:rPr b="1" lang="en-US" sz="1200">
                <a:solidFill>
                  <a:srgbClr val="000000"/>
                </a:solidFill>
                <a:latin typeface="Arial"/>
                <a:ea typeface="Arial"/>
                <a:cs typeface="Arial"/>
                <a:sym typeface="Arial"/>
              </a:rPr>
              <a:t>“How we operate” </a:t>
            </a:r>
            <a:r>
              <a:rPr lang="en-US" sz="1200">
                <a:solidFill>
                  <a:srgbClr val="000000"/>
                </a:solidFill>
                <a:latin typeface="Arial"/>
                <a:ea typeface="Arial"/>
                <a:cs typeface="Arial"/>
                <a:sym typeface="Arial"/>
              </a:rPr>
              <a:t>section</a:t>
            </a:r>
            <a:r>
              <a:rPr b="0" i="0" lang="en-US" sz="1200" u="none" cap="none" strike="noStrike">
                <a:solidFill>
                  <a:srgbClr val="000000"/>
                </a:solidFill>
                <a:latin typeface="Arial"/>
                <a:ea typeface="Arial"/>
                <a:cs typeface="Arial"/>
                <a:sym typeface="Arial"/>
              </a:rPr>
              <a:t> should include guiding questions around data, MEL, metrics for change, and accountability mechanisms.</a:t>
            </a:r>
            <a:endParaRPr/>
          </a:p>
          <a:p>
            <a:pPr indent="0" lvl="0" marL="0" marR="0" rtl="0" algn="l">
              <a:lnSpc>
                <a:spcPct val="100000"/>
              </a:lnSpc>
              <a:spcBef>
                <a:spcPts val="300"/>
              </a:spcBef>
              <a:spcAft>
                <a:spcPts val="0"/>
              </a:spcAft>
              <a:buNone/>
            </a:pPr>
            <a:r>
              <a:rPr b="0" i="0" lang="en-US" sz="1200" u="none" cap="none" strike="noStrike">
                <a:solidFill>
                  <a:srgbClr val="000000"/>
                </a:solidFill>
                <a:latin typeface="Arial"/>
                <a:ea typeface="Arial"/>
                <a:cs typeface="Arial"/>
                <a:sym typeface="Arial"/>
              </a:rPr>
              <a:t>The </a:t>
            </a:r>
            <a:r>
              <a:rPr b="1" i="0" lang="en-US" sz="1200" u="none" cap="none" strike="noStrike">
                <a:solidFill>
                  <a:srgbClr val="000000"/>
                </a:solidFill>
                <a:latin typeface="Arial"/>
                <a:ea typeface="Arial"/>
                <a:cs typeface="Arial"/>
                <a:sym typeface="Arial"/>
              </a:rPr>
              <a:t>entire framework </a:t>
            </a:r>
            <a:r>
              <a:rPr b="0" i="0" lang="en-US" sz="1200" u="none" cap="none" strike="noStrike">
                <a:solidFill>
                  <a:srgbClr val="000000"/>
                </a:solidFill>
                <a:latin typeface="Arial"/>
                <a:ea typeface="Arial"/>
                <a:cs typeface="Arial"/>
                <a:sym typeface="Arial"/>
              </a:rPr>
              <a:t>should be adaptable and transferrable across GOYN’s strategy. </a:t>
            </a:r>
            <a:endParaRPr/>
          </a:p>
        </p:txBody>
      </p:sp>
      <p:cxnSp>
        <p:nvCxnSpPr>
          <p:cNvPr id="1080" name="Google Shape;1080;p34"/>
          <p:cNvCxnSpPr/>
          <p:nvPr/>
        </p:nvCxnSpPr>
        <p:spPr>
          <a:xfrm>
            <a:off x="659758" y="4054276"/>
            <a:ext cx="4907719" cy="0"/>
          </a:xfrm>
          <a:prstGeom prst="straightConnector1">
            <a:avLst/>
          </a:prstGeom>
          <a:noFill/>
          <a:ln cap="flat" cmpd="sng" w="12700">
            <a:solidFill>
              <a:srgbClr val="5D8990"/>
            </a:solidFill>
            <a:prstDash val="dash"/>
            <a:miter lim="800000"/>
            <a:headEnd len="sm" w="sm" type="none"/>
            <a:tailEnd len="sm" w="sm" type="none"/>
          </a:ln>
        </p:spPr>
      </p:cxnSp>
      <p:sp>
        <p:nvSpPr>
          <p:cNvPr id="1081" name="Google Shape;1081;p34"/>
          <p:cNvSpPr txBox="1"/>
          <p:nvPr/>
        </p:nvSpPr>
        <p:spPr>
          <a:xfrm>
            <a:off x="722189" y="3143133"/>
            <a:ext cx="1179197"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Race Matters Institute</a:t>
            </a:r>
            <a:endParaRPr/>
          </a:p>
        </p:txBody>
      </p:sp>
      <p:pic>
        <p:nvPicPr>
          <p:cNvPr id="1082" name="Google Shape;1082;p34"/>
          <p:cNvPicPr preferRelativeResize="0"/>
          <p:nvPr/>
        </p:nvPicPr>
        <p:blipFill rotWithShape="1">
          <a:blip r:embed="rId5">
            <a:alphaModFix/>
          </a:blip>
          <a:srcRect b="0" l="11129" r="11094" t="0"/>
          <a:stretch/>
        </p:blipFill>
        <p:spPr>
          <a:xfrm>
            <a:off x="722190" y="2431190"/>
            <a:ext cx="1111169" cy="601948"/>
          </a:xfrm>
          <a:prstGeom prst="rect">
            <a:avLst/>
          </a:prstGeom>
          <a:noFill/>
          <a:ln>
            <a:noFill/>
          </a:ln>
        </p:spPr>
      </p:pic>
      <p:pic>
        <p:nvPicPr>
          <p:cNvPr id="1083" name="Google Shape;1083;p34"/>
          <p:cNvPicPr preferRelativeResize="0"/>
          <p:nvPr/>
        </p:nvPicPr>
        <p:blipFill rotWithShape="1">
          <a:blip r:embed="rId6">
            <a:alphaModFix/>
          </a:blip>
          <a:srcRect b="0" l="0" r="0" t="0"/>
          <a:stretch/>
        </p:blipFill>
        <p:spPr>
          <a:xfrm>
            <a:off x="908420" y="4288362"/>
            <a:ext cx="876557" cy="13433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35"/>
          <p:cNvSpPr txBox="1"/>
          <p:nvPr>
            <p:ph type="title"/>
          </p:nvPr>
        </p:nvSpPr>
        <p:spPr>
          <a:xfrm>
            <a:off x="4124114" y="2885809"/>
            <a:ext cx="3943772"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3200"/>
              <a:buFont typeface="Arial"/>
              <a:buNone/>
            </a:pPr>
            <a:r>
              <a:rPr lang="en-US"/>
              <a:t>Annex: Stakeholder inputs </a:t>
            </a:r>
            <a:endParaRPr/>
          </a:p>
        </p:txBody>
      </p:sp>
      <p:sp>
        <p:nvSpPr>
          <p:cNvPr id="1089" name="Google Shape;1089;p35"/>
          <p:cNvSpPr txBox="1"/>
          <p:nvPr>
            <p:ph idx="1" type="body"/>
          </p:nvPr>
        </p:nvSpPr>
        <p:spPr>
          <a:xfrm>
            <a:off x="4243388" y="2583566"/>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00"/>
              <a:buFont typeface="Arial"/>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36"/>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Stakeholders consulted </a:t>
            </a:r>
            <a:endParaRPr/>
          </a:p>
        </p:txBody>
      </p:sp>
      <p:sp>
        <p:nvSpPr>
          <p:cNvPr id="1095" name="Google Shape;1095;p36"/>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t/>
            </a:r>
            <a:endParaRPr/>
          </a:p>
        </p:txBody>
      </p:sp>
      <p:sp>
        <p:nvSpPr>
          <p:cNvPr id="1096" name="Google Shape;1096;p36"/>
          <p:cNvSpPr/>
          <p:nvPr/>
        </p:nvSpPr>
        <p:spPr>
          <a:xfrm>
            <a:off x="1464987" y="1386339"/>
            <a:ext cx="6529835" cy="3823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400">
                <a:solidFill>
                  <a:schemeClr val="dk1"/>
                </a:solidFill>
                <a:latin typeface="Arial"/>
                <a:ea typeface="Arial"/>
                <a:cs typeface="Arial"/>
                <a:sym typeface="Arial"/>
              </a:rPr>
              <a:t>We interviewed and/or held a workshop with sixteen GOYN partners</a:t>
            </a:r>
            <a:endParaRPr/>
          </a:p>
        </p:txBody>
      </p:sp>
      <p:graphicFrame>
        <p:nvGraphicFramePr>
          <p:cNvPr id="1097" name="Google Shape;1097;p36"/>
          <p:cNvGraphicFramePr/>
          <p:nvPr/>
        </p:nvGraphicFramePr>
        <p:xfrm>
          <a:off x="1498257" y="1791936"/>
          <a:ext cx="3000000" cy="3000000"/>
        </p:xfrm>
        <a:graphic>
          <a:graphicData uri="http://schemas.openxmlformats.org/drawingml/2006/table">
            <a:tbl>
              <a:tblPr>
                <a:noFill/>
                <a:tableStyleId>{398BBB30-C7B6-4274-B0C8-83BD797C0760}</a:tableStyleId>
              </a:tblPr>
              <a:tblGrid>
                <a:gridCol w="422550"/>
                <a:gridCol w="1902350"/>
                <a:gridCol w="2701475"/>
                <a:gridCol w="1829325"/>
                <a:gridCol w="2087500"/>
              </a:tblGrid>
              <a:tr h="288000">
                <a:tc>
                  <a:txBody>
                    <a:bodyPr/>
                    <a:lstStyle/>
                    <a:p>
                      <a:pPr indent="0" lvl="0" marL="0" marR="0" rtl="0" algn="l">
                        <a:spcBef>
                          <a:spcPts val="0"/>
                        </a:spcBef>
                        <a:spcAft>
                          <a:spcPts val="0"/>
                        </a:spcAft>
                        <a:buNone/>
                      </a:pPr>
                      <a:r>
                        <a:t/>
                      </a:r>
                      <a:endParaRPr b="0" i="0" sz="1400" u="none" strike="noStrike">
                        <a:solidFill>
                          <a:srgbClr val="000000"/>
                        </a:solidFill>
                        <a:latin typeface="Calibri"/>
                        <a:ea typeface="Calibri"/>
                        <a:cs typeface="Calibri"/>
                        <a:sym typeface="Calibri"/>
                      </a:endParaRPr>
                    </a:p>
                  </a:txBody>
                  <a:tcPr marT="5150" marB="0" marR="5150" marL="5150" anchor="b"/>
                </a:tc>
                <a:tc>
                  <a:txBody>
                    <a:bodyPr/>
                    <a:lstStyle/>
                    <a:p>
                      <a:pPr indent="0" lvl="0" marL="0" marR="0" rtl="0" algn="l">
                        <a:spcBef>
                          <a:spcPts val="0"/>
                        </a:spcBef>
                        <a:spcAft>
                          <a:spcPts val="0"/>
                        </a:spcAft>
                        <a:buNone/>
                      </a:pPr>
                      <a:r>
                        <a:rPr b="1" lang="en-US" sz="1400" u="none" strike="noStrike">
                          <a:solidFill>
                            <a:schemeClr val="lt1"/>
                          </a:solidFill>
                        </a:rPr>
                        <a:t>Name</a:t>
                      </a:r>
                      <a:endParaRPr b="1" i="0" sz="1400" u="none" strike="noStrike">
                        <a:solidFill>
                          <a:schemeClr val="lt1"/>
                        </a:solidFill>
                        <a:latin typeface="Calibri"/>
                        <a:ea typeface="Calibri"/>
                        <a:cs typeface="Calibri"/>
                        <a:sym typeface="Calibri"/>
                      </a:endParaRPr>
                    </a:p>
                  </a:txBody>
                  <a:tcPr marT="5150" marB="0" marR="5150" marL="72000" anchor="ctr">
                    <a:solidFill>
                      <a:srgbClr val="56837A"/>
                    </a:solidFill>
                  </a:tcPr>
                </a:tc>
                <a:tc>
                  <a:txBody>
                    <a:bodyPr/>
                    <a:lstStyle/>
                    <a:p>
                      <a:pPr indent="0" lvl="0" marL="0" marR="0" rtl="0" algn="l">
                        <a:spcBef>
                          <a:spcPts val="0"/>
                        </a:spcBef>
                        <a:spcAft>
                          <a:spcPts val="0"/>
                        </a:spcAft>
                        <a:buNone/>
                      </a:pPr>
                      <a:r>
                        <a:rPr b="1" lang="en-US" sz="1400" u="none" strike="noStrike">
                          <a:solidFill>
                            <a:schemeClr val="lt1"/>
                          </a:solidFill>
                        </a:rPr>
                        <a:t>Organization</a:t>
                      </a:r>
                      <a:endParaRPr b="1" i="0" sz="1400" u="none" strike="noStrike">
                        <a:solidFill>
                          <a:schemeClr val="lt1"/>
                        </a:solidFill>
                        <a:latin typeface="Calibri"/>
                        <a:ea typeface="Calibri"/>
                        <a:cs typeface="Calibri"/>
                        <a:sym typeface="Calibri"/>
                      </a:endParaRPr>
                    </a:p>
                  </a:txBody>
                  <a:tcPr marT="5150" marB="0" marR="5150" marL="72000" anchor="ctr">
                    <a:solidFill>
                      <a:srgbClr val="56837A"/>
                    </a:solidFill>
                  </a:tcPr>
                </a:tc>
                <a:tc>
                  <a:txBody>
                    <a:bodyPr/>
                    <a:lstStyle/>
                    <a:p>
                      <a:pPr indent="0" lvl="0" marL="0" marR="0" rtl="0" algn="l">
                        <a:spcBef>
                          <a:spcPts val="0"/>
                        </a:spcBef>
                        <a:spcAft>
                          <a:spcPts val="0"/>
                        </a:spcAft>
                        <a:buNone/>
                      </a:pPr>
                      <a:r>
                        <a:rPr b="1" lang="en-US" sz="1400" u="none" strike="noStrike">
                          <a:solidFill>
                            <a:schemeClr val="lt1"/>
                          </a:solidFill>
                        </a:rPr>
                        <a:t>Geography</a:t>
                      </a:r>
                      <a:endParaRPr b="1" i="0" sz="1400" u="none" strike="noStrike">
                        <a:solidFill>
                          <a:schemeClr val="lt1"/>
                        </a:solidFill>
                        <a:latin typeface="Calibri"/>
                        <a:ea typeface="Calibri"/>
                        <a:cs typeface="Calibri"/>
                        <a:sym typeface="Calibri"/>
                      </a:endParaRPr>
                    </a:p>
                  </a:txBody>
                  <a:tcPr marT="5150" marB="0" marR="5150" marL="72000" anchor="ctr">
                    <a:solidFill>
                      <a:srgbClr val="56837A"/>
                    </a:solidFill>
                  </a:tcPr>
                </a:tc>
                <a:tc>
                  <a:txBody>
                    <a:bodyPr/>
                    <a:lstStyle/>
                    <a:p>
                      <a:pPr indent="0" lvl="0" marL="0" marR="0" rtl="0" algn="l">
                        <a:spcBef>
                          <a:spcPts val="0"/>
                        </a:spcBef>
                        <a:spcAft>
                          <a:spcPts val="0"/>
                        </a:spcAft>
                        <a:buNone/>
                      </a:pPr>
                      <a:r>
                        <a:rPr b="1" lang="en-US" sz="1400" u="none" strike="noStrike">
                          <a:solidFill>
                            <a:schemeClr val="lt1"/>
                          </a:solidFill>
                        </a:rPr>
                        <a:t>Engagement method</a:t>
                      </a:r>
                      <a:endParaRPr b="1" i="0" sz="1400" u="none" strike="noStrike">
                        <a:solidFill>
                          <a:schemeClr val="lt1"/>
                        </a:solidFill>
                        <a:latin typeface="Calibri"/>
                        <a:ea typeface="Calibri"/>
                        <a:cs typeface="Calibri"/>
                        <a:sym typeface="Calibri"/>
                      </a:endParaRPr>
                    </a:p>
                  </a:txBody>
                  <a:tcPr marT="5150" marB="0" marR="5150" marL="72000" anchor="ctr">
                    <a:solidFill>
                      <a:srgbClr val="56837A"/>
                    </a:solidFill>
                  </a:tcPr>
                </a:tc>
              </a:tr>
              <a:tr h="234000">
                <a:tc rowSpan="6">
                  <a:txBody>
                    <a:bodyPr/>
                    <a:lstStyle/>
                    <a:p>
                      <a:pPr indent="0" lvl="0" marL="0" marR="0" rtl="0" algn="ctr">
                        <a:spcBef>
                          <a:spcPts val="0"/>
                        </a:spcBef>
                        <a:spcAft>
                          <a:spcPts val="0"/>
                        </a:spcAft>
                        <a:buNone/>
                      </a:pPr>
                      <a:r>
                        <a:rPr b="1" lang="en-US" sz="1400" u="none" strike="noStrike"/>
                        <a:t>Global partners</a:t>
                      </a:r>
                      <a:endParaRPr/>
                    </a:p>
                  </a:txBody>
                  <a:tcPr marT="5150" marB="0" marR="5150" marL="5150" anchor="ctr">
                    <a:solidFill>
                      <a:srgbClr val="A2BEC3"/>
                    </a:solidFill>
                  </a:tcPr>
                </a:tc>
                <a:tc>
                  <a:txBody>
                    <a:bodyPr/>
                    <a:lstStyle/>
                    <a:p>
                      <a:pPr indent="0" lvl="0" marL="0" marR="0" rtl="0" algn="l">
                        <a:spcBef>
                          <a:spcPts val="0"/>
                        </a:spcBef>
                        <a:spcAft>
                          <a:spcPts val="0"/>
                        </a:spcAft>
                        <a:buNone/>
                      </a:pPr>
                      <a:r>
                        <a:rPr lang="en-US" sz="1200" u="none" strike="noStrike"/>
                        <a:t>Petula Nash</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Catholic Relief Services</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Global</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Interview, 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Samuel Diaz</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Prudential</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Global</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Interview</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Heidi Strawson</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Accenture</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Global</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Interview</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Steve Patrick</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Aspen Institute</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Global</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Interview</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Monique Miles</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Aspen Institute</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Global</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Interview</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Dana Francoise</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W.K. Kellogg Foundation</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Global</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Interview</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rowSpan="10">
                  <a:txBody>
                    <a:bodyPr/>
                    <a:lstStyle/>
                    <a:p>
                      <a:pPr indent="0" lvl="0" marL="0" marR="0" rtl="0" algn="ctr">
                        <a:spcBef>
                          <a:spcPts val="0"/>
                        </a:spcBef>
                        <a:spcAft>
                          <a:spcPts val="0"/>
                        </a:spcAft>
                        <a:buNone/>
                      </a:pPr>
                      <a:r>
                        <a:rPr b="1" lang="en-US" sz="1400" u="none" strike="noStrike"/>
                        <a:t>Anchor partners</a:t>
                      </a:r>
                      <a:endParaRPr/>
                    </a:p>
                  </a:txBody>
                  <a:tcPr marT="5150" marB="0" marR="5150" marL="5150" anchor="ctr">
                    <a:solidFill>
                      <a:srgbClr val="A2BEC3"/>
                    </a:solidFill>
                  </a:tcPr>
                </a:tc>
                <a:tc>
                  <a:txBody>
                    <a:bodyPr/>
                    <a:lstStyle/>
                    <a:p>
                      <a:pPr indent="0" lvl="0" marL="0" marR="0" rtl="0" algn="l">
                        <a:spcBef>
                          <a:spcPts val="0"/>
                        </a:spcBef>
                        <a:spcAft>
                          <a:spcPts val="0"/>
                        </a:spcAft>
                        <a:buNone/>
                      </a:pPr>
                      <a:r>
                        <a:rPr lang="en-US" sz="1200" u="none" strike="noStrike"/>
                        <a:t>Nokubonga Gumbi</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Harambee</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eThekwini</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Interview, 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Ruchi Mathur</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Lighthouse Communities</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Pune</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Anish Kumar</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TRIF</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Ramgarh/Barwani</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Mahmoud Noor</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SwahilitPot Hub</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Mombasa</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Tere Lanzagorta</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YouthBuild Mexico</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Mexico City</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Juan Carlos Reyes</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Fundación Corona</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Bogota</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Natalia Borrero</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Fundación Corona</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Bogota</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Nilton Clecio</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United Way</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Sao Paulo</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Flavia</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United Way</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Sao Paulo</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r h="234000">
                <a:tc vMerge="1"/>
                <a:tc>
                  <a:txBody>
                    <a:bodyPr/>
                    <a:lstStyle/>
                    <a:p>
                      <a:pPr indent="0" lvl="0" marL="0" marR="0" rtl="0" algn="l">
                        <a:spcBef>
                          <a:spcPts val="0"/>
                        </a:spcBef>
                        <a:spcAft>
                          <a:spcPts val="0"/>
                        </a:spcAft>
                        <a:buNone/>
                      </a:pPr>
                      <a:r>
                        <a:rPr lang="en-US" sz="1200" u="none" strike="noStrike"/>
                        <a:t>Jonathan Sales</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United Way</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Sao Paulo</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c>
                  <a:txBody>
                    <a:bodyPr/>
                    <a:lstStyle/>
                    <a:p>
                      <a:pPr indent="0" lvl="0" marL="0" marR="0" rtl="0" algn="l">
                        <a:spcBef>
                          <a:spcPts val="0"/>
                        </a:spcBef>
                        <a:spcAft>
                          <a:spcPts val="0"/>
                        </a:spcAft>
                        <a:buNone/>
                      </a:pPr>
                      <a:r>
                        <a:rPr lang="en-US" sz="1200" u="none" strike="noStrike"/>
                        <a:t>Workshop</a:t>
                      </a:r>
                      <a:endParaRPr b="0" i="0" sz="1200" u="none" strike="noStrike">
                        <a:solidFill>
                          <a:srgbClr val="000000"/>
                        </a:solidFill>
                        <a:latin typeface="Calibri"/>
                        <a:ea typeface="Calibri"/>
                        <a:cs typeface="Calibri"/>
                        <a:sym typeface="Calibri"/>
                      </a:endParaRPr>
                    </a:p>
                  </a:txBody>
                  <a:tcPr marT="5150" marB="0" marR="5150" marL="72000" anchor="b">
                    <a:solidFill>
                      <a:srgbClr val="F2F2F2"/>
                    </a:solidFill>
                  </a:tcPr>
                </a:tc>
              </a:tr>
            </a:tbl>
          </a:graphicData>
        </a:graphic>
      </p:graphicFrame>
      <p:sp>
        <p:nvSpPr>
          <p:cNvPr id="1098" name="Google Shape;1098;p36"/>
          <p:cNvSpPr/>
          <p:nvPr/>
        </p:nvSpPr>
        <p:spPr>
          <a:xfrm>
            <a:off x="1643446" y="6034180"/>
            <a:ext cx="8810874" cy="404720"/>
          </a:xfrm>
          <a:prstGeom prst="roundRect">
            <a:avLst>
              <a:gd fmla="val 16667" name="adj"/>
            </a:avLst>
          </a:prstGeom>
          <a:solidFill>
            <a:srgbClr val="7F7F7F"/>
          </a:solidFill>
          <a:ln>
            <a:noFill/>
          </a:ln>
        </p:spPr>
        <p:txBody>
          <a:bodyPr anchorCtr="0" anchor="ctr" bIns="91425" lIns="182875" spcFirstLastPara="1" rIns="182875" wrap="square" tIns="91425">
            <a:noAutofit/>
          </a:bodyPr>
          <a:lstStyle/>
          <a:p>
            <a:pPr indent="0" lvl="0" marL="0" marR="0" rtl="0" algn="ctr">
              <a:lnSpc>
                <a:spcPct val="100000"/>
              </a:lnSpc>
              <a:spcBef>
                <a:spcPts val="0"/>
              </a:spcBef>
              <a:spcAft>
                <a:spcPts val="0"/>
              </a:spcAft>
              <a:buClr>
                <a:schemeClr val="lt1"/>
              </a:buClr>
              <a:buSzPts val="1200"/>
              <a:buFont typeface="Arial"/>
              <a:buNone/>
            </a:pPr>
            <a:r>
              <a:rPr b="0" i="1" lang="en-US" sz="1200">
                <a:solidFill>
                  <a:schemeClr val="lt1"/>
                </a:solidFill>
                <a:latin typeface="Arial"/>
                <a:ea typeface="Arial"/>
                <a:cs typeface="Arial"/>
                <a:sym typeface="Arial"/>
              </a:rPr>
              <a:t>We also held a workshop to hear directly from five young people from Pune, eThekwini, and Mombasa</a:t>
            </a:r>
            <a:endParaRPr b="0" i="1" sz="1200">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37"/>
          <p:cNvSpPr txBox="1"/>
          <p:nvPr>
            <p:ph type="title"/>
          </p:nvPr>
        </p:nvSpPr>
        <p:spPr>
          <a:xfrm>
            <a:off x="2014538" y="677874"/>
            <a:ext cx="8162924"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Synthesis of perspectives shared by stakeholders</a:t>
            </a:r>
            <a:endParaRPr/>
          </a:p>
        </p:txBody>
      </p:sp>
      <p:sp>
        <p:nvSpPr>
          <p:cNvPr id="1104" name="Google Shape;1104;p37"/>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t/>
            </a:r>
            <a:endParaRPr/>
          </a:p>
        </p:txBody>
      </p:sp>
      <p:sp>
        <p:nvSpPr>
          <p:cNvPr id="1105" name="Google Shape;1105;p37"/>
          <p:cNvSpPr/>
          <p:nvPr/>
        </p:nvSpPr>
        <p:spPr>
          <a:xfrm>
            <a:off x="1028701" y="2042529"/>
            <a:ext cx="985838" cy="92867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Young people</a:t>
            </a:r>
            <a:endParaRPr b="1" sz="1200">
              <a:solidFill>
                <a:schemeClr val="dk1"/>
              </a:solidFill>
              <a:latin typeface="Arial"/>
              <a:ea typeface="Arial"/>
              <a:cs typeface="Arial"/>
              <a:sym typeface="Arial"/>
            </a:endParaRPr>
          </a:p>
        </p:txBody>
      </p:sp>
      <p:sp>
        <p:nvSpPr>
          <p:cNvPr id="1106" name="Google Shape;1106;p37"/>
          <p:cNvSpPr/>
          <p:nvPr/>
        </p:nvSpPr>
        <p:spPr>
          <a:xfrm>
            <a:off x="1028701" y="3111762"/>
            <a:ext cx="985838" cy="107691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Anchor partners</a:t>
            </a:r>
            <a:endParaRPr b="1" sz="1200">
              <a:solidFill>
                <a:schemeClr val="dk1"/>
              </a:solidFill>
              <a:latin typeface="Arial"/>
              <a:ea typeface="Arial"/>
              <a:cs typeface="Arial"/>
              <a:sym typeface="Arial"/>
            </a:endParaRPr>
          </a:p>
        </p:txBody>
      </p:sp>
      <p:sp>
        <p:nvSpPr>
          <p:cNvPr id="1107" name="Google Shape;1107;p37"/>
          <p:cNvSpPr/>
          <p:nvPr/>
        </p:nvSpPr>
        <p:spPr>
          <a:xfrm>
            <a:off x="1028701" y="4311235"/>
            <a:ext cx="985838" cy="160827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Global partners</a:t>
            </a:r>
            <a:endParaRPr b="1" sz="1200">
              <a:solidFill>
                <a:schemeClr val="dk1"/>
              </a:solidFill>
              <a:latin typeface="Arial"/>
              <a:ea typeface="Arial"/>
              <a:cs typeface="Arial"/>
              <a:sym typeface="Arial"/>
            </a:endParaRPr>
          </a:p>
        </p:txBody>
      </p:sp>
      <p:sp>
        <p:nvSpPr>
          <p:cNvPr id="1108" name="Google Shape;1108;p37"/>
          <p:cNvSpPr/>
          <p:nvPr/>
        </p:nvSpPr>
        <p:spPr>
          <a:xfrm>
            <a:off x="2014539" y="1980971"/>
            <a:ext cx="9453562" cy="132556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Young people often have to be careful when discussing issues of equity and structural justice; specifically, they cannot openly or explicitly talk about injustices related to caste, religion, sexuality and other identity markers with their family or in public due to potential repercussions (which can include arrest)</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They have a strong desire for continued, and deeper, GOYN activity around sensitization and awareness-building – in both formal (e.g., education in schools) and informal (e.g., street plays) settings </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They underscored the importance of ensuring representation of marginalized social groups of youth in GOYN structures and events</a:t>
            </a:r>
            <a:endParaRPr/>
          </a:p>
        </p:txBody>
      </p:sp>
      <p:sp>
        <p:nvSpPr>
          <p:cNvPr id="1109" name="Google Shape;1109;p37"/>
          <p:cNvSpPr/>
          <p:nvPr/>
        </p:nvSpPr>
        <p:spPr>
          <a:xfrm>
            <a:off x="2014539" y="3017954"/>
            <a:ext cx="9453562" cy="144368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Through the framework, anchor partners wish to pursue activities that (i) create the space for discussion and human to human connection; (ii) start to move the needle e.g., advocacy, lobbying, sensitization campaigns, supported by tools/guides to help work with governments and youth across various structural issues; and (iii) enable them to identify the specific challenges to double down on in different contexts</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They would also value greater accountability mechanisms such as tools, metrics, or systems to track progress against their “North star”, based on the evidence of what works</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When discussing these issues, they would like to continue to focus on asset-based language, avoiding terms like "marginalized" or "excluded“, and avoiding – or being clearer – on terms like "structural injustice", "equity versus equality", "structural versus systemic", etc.</a:t>
            </a:r>
            <a:endParaRPr/>
          </a:p>
          <a:p>
            <a:pPr indent="-219075" lvl="0" marL="285750" marR="0" rtl="0" algn="l">
              <a:spcBef>
                <a:spcPts val="0"/>
              </a:spcBef>
              <a:spcAft>
                <a:spcPts val="0"/>
              </a:spcAft>
              <a:buClr>
                <a:schemeClr val="dk1"/>
              </a:buClr>
              <a:buSzPts val="1050"/>
              <a:buFont typeface="Arial"/>
              <a:buNone/>
            </a:pPr>
            <a:r>
              <a:t/>
            </a:r>
            <a:endParaRPr sz="1050">
              <a:solidFill>
                <a:schemeClr val="dk1"/>
              </a:solidFill>
              <a:latin typeface="Arial"/>
              <a:ea typeface="Arial"/>
              <a:cs typeface="Arial"/>
              <a:sym typeface="Arial"/>
            </a:endParaRPr>
          </a:p>
        </p:txBody>
      </p:sp>
      <p:sp>
        <p:nvSpPr>
          <p:cNvPr id="1110" name="Google Shape;1110;p37"/>
          <p:cNvSpPr/>
          <p:nvPr/>
        </p:nvSpPr>
        <p:spPr>
          <a:xfrm>
            <a:off x="2014539" y="4277915"/>
            <a:ext cx="9453562" cy="182727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Global partners pointed to the usefulness of having common terminology/understanding of equity and structural justice as a network that can be </a:t>
            </a:r>
            <a:r>
              <a:rPr i="1" lang="en-US" sz="1050">
                <a:solidFill>
                  <a:schemeClr val="dk1"/>
                </a:solidFill>
                <a:latin typeface="Arial"/>
                <a:ea typeface="Arial"/>
                <a:cs typeface="Arial"/>
                <a:sym typeface="Arial"/>
              </a:rPr>
              <a:t>adapted</a:t>
            </a:r>
            <a:r>
              <a:rPr lang="en-US" sz="1050">
                <a:solidFill>
                  <a:schemeClr val="dk1"/>
                </a:solidFill>
                <a:latin typeface="Arial"/>
                <a:ea typeface="Arial"/>
                <a:cs typeface="Arial"/>
                <a:sym typeface="Arial"/>
              </a:rPr>
              <a:t> to how communities understand and speak to these issues, recognizing the criticality of the history and impacts of events like colonialism, slavery, etc., in terms of defining and understanding these issues in context</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In terms of how global partners see themselves using the framework, they mentioned (i) creating direction and focus (i.e., the ‘goalposts’) in their own work on equity &amp; structural justice; (ii) informing how they ‘show up’ and discuss issues of equity and structural justice with new and existing partners in a way that is authentic, builds trust and mobilizes further dialogue and action; and (iii) informing their own internal processes and ways of working to better embed an equity &amp; structural justice lens – recognizing the need to ‘walk the talk’</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They also emphasized that the framework should not be prescriptive, avoiding ‘absolutes’ where possible recognizing that there can be no ‘one-size-fits-all’ solution to issues of equity and structural justice, particularly in different places</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Finally, they underscored the need for organizations to </a:t>
            </a:r>
            <a:r>
              <a:rPr i="1" lang="en-US" sz="1050">
                <a:solidFill>
                  <a:schemeClr val="dk1"/>
                </a:solidFill>
                <a:latin typeface="Arial"/>
                <a:ea typeface="Arial"/>
                <a:cs typeface="Arial"/>
                <a:sym typeface="Arial"/>
              </a:rPr>
              <a:t>openly</a:t>
            </a:r>
            <a:r>
              <a:rPr lang="en-US" sz="1050">
                <a:solidFill>
                  <a:schemeClr val="dk1"/>
                </a:solidFill>
                <a:latin typeface="Arial"/>
                <a:ea typeface="Arial"/>
                <a:cs typeface="Arial"/>
                <a:sym typeface="Arial"/>
              </a:rPr>
              <a:t> talk about their own role or culpability in creating or contributing to injustices </a:t>
            </a:r>
            <a:endParaRPr/>
          </a:p>
          <a:p>
            <a:pPr indent="-219075" lvl="0" marL="285750" marR="0" rtl="0" algn="l">
              <a:spcBef>
                <a:spcPts val="0"/>
              </a:spcBef>
              <a:spcAft>
                <a:spcPts val="0"/>
              </a:spcAft>
              <a:buClr>
                <a:schemeClr val="dk1"/>
              </a:buClr>
              <a:buSzPts val="1050"/>
              <a:buFont typeface="Arial"/>
              <a:buNone/>
            </a:pPr>
            <a:r>
              <a:t/>
            </a:r>
            <a:endParaRPr sz="1050">
              <a:solidFill>
                <a:schemeClr val="dk1"/>
              </a:solidFill>
              <a:latin typeface="Arial"/>
              <a:ea typeface="Arial"/>
              <a:cs typeface="Arial"/>
              <a:sym typeface="Arial"/>
            </a:endParaRPr>
          </a:p>
          <a:p>
            <a:pPr indent="-219075" lvl="0" marL="285750" marR="0" rtl="0" algn="l">
              <a:spcBef>
                <a:spcPts val="0"/>
              </a:spcBef>
              <a:spcAft>
                <a:spcPts val="0"/>
              </a:spcAft>
              <a:buClr>
                <a:schemeClr val="dk1"/>
              </a:buClr>
              <a:buSzPts val="1050"/>
              <a:buFont typeface="Arial"/>
              <a:buNone/>
            </a:pPr>
            <a:r>
              <a:t/>
            </a:r>
            <a:endParaRPr sz="1050">
              <a:solidFill>
                <a:schemeClr val="dk1"/>
              </a:solidFill>
              <a:latin typeface="Arial"/>
              <a:ea typeface="Arial"/>
              <a:cs typeface="Arial"/>
              <a:sym typeface="Arial"/>
            </a:endParaRPr>
          </a:p>
        </p:txBody>
      </p:sp>
      <p:sp>
        <p:nvSpPr>
          <p:cNvPr id="1111" name="Google Shape;1111;p37"/>
          <p:cNvSpPr/>
          <p:nvPr/>
        </p:nvSpPr>
        <p:spPr>
          <a:xfrm>
            <a:off x="995430" y="1697119"/>
            <a:ext cx="4361370" cy="3823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200">
                <a:solidFill>
                  <a:schemeClr val="dk1"/>
                </a:solidFill>
                <a:latin typeface="Arial"/>
                <a:ea typeface="Arial"/>
                <a:cs typeface="Arial"/>
                <a:sym typeface="Arial"/>
              </a:rPr>
              <a:t>Key takeaways from interviews and workshops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4"/>
          <p:cNvSpPr/>
          <p:nvPr/>
        </p:nvSpPr>
        <p:spPr>
          <a:xfrm>
            <a:off x="-1" y="0"/>
            <a:ext cx="12192001" cy="6858000"/>
          </a:xfrm>
          <a:prstGeom prst="rect">
            <a:avLst/>
          </a:prstGeom>
          <a:gradFill>
            <a:gsLst>
              <a:gs pos="0">
                <a:srgbClr val="00A0CC">
                  <a:alpha val="90196"/>
                </a:srgbClr>
              </a:gs>
              <a:gs pos="99000">
                <a:srgbClr val="03477B">
                  <a:alpha val="95686"/>
                </a:srgbClr>
              </a:gs>
              <a:gs pos="100000">
                <a:srgbClr val="03477B">
                  <a:alpha val="95686"/>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6" name="Google Shape;376;p4"/>
          <p:cNvSpPr/>
          <p:nvPr/>
        </p:nvSpPr>
        <p:spPr>
          <a:xfrm rot="10800000">
            <a:off x="6928" y="0"/>
            <a:ext cx="12192001" cy="6858000"/>
          </a:xfrm>
          <a:prstGeom prst="rect">
            <a:avLst/>
          </a:prstGeom>
          <a:gradFill>
            <a:gsLst>
              <a:gs pos="0">
                <a:srgbClr val="00A0CC">
                  <a:alpha val="0"/>
                </a:srgbClr>
              </a:gs>
              <a:gs pos="96000">
                <a:srgbClr val="03477B">
                  <a:alpha val="41960"/>
                </a:srgbClr>
              </a:gs>
              <a:gs pos="100000">
                <a:srgbClr val="03477B">
                  <a:alpha val="4196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7" name="Google Shape;377;p4"/>
          <p:cNvSpPr txBox="1"/>
          <p:nvPr>
            <p:ph type="title"/>
          </p:nvPr>
        </p:nvSpPr>
        <p:spPr>
          <a:xfrm>
            <a:off x="3352800" y="3139467"/>
            <a:ext cx="5181600" cy="122970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4E3FF"/>
              </a:buClr>
              <a:buSzPts val="3200"/>
              <a:buFont typeface="Arial"/>
              <a:buNone/>
            </a:pPr>
            <a:r>
              <a:rPr lang="en-US">
                <a:solidFill>
                  <a:srgbClr val="84E3FF"/>
                </a:solidFill>
                <a:latin typeface="Arial"/>
                <a:ea typeface="Arial"/>
                <a:cs typeface="Arial"/>
                <a:sym typeface="Arial"/>
              </a:rPr>
              <a:t>Introduction</a:t>
            </a:r>
            <a:r>
              <a:rPr b="0" lang="en-US">
                <a:solidFill>
                  <a:schemeClr val="lt1"/>
                </a:solidFill>
                <a:latin typeface="Arial"/>
                <a:ea typeface="Arial"/>
                <a:cs typeface="Arial"/>
                <a:sym typeface="Arial"/>
              </a:rPr>
              <a:t> and </a:t>
            </a:r>
            <a:r>
              <a:rPr lang="en-US">
                <a:solidFill>
                  <a:srgbClr val="84E3FF"/>
                </a:solidFill>
                <a:latin typeface="Arial"/>
                <a:ea typeface="Arial"/>
                <a:cs typeface="Arial"/>
                <a:sym typeface="Arial"/>
              </a:rPr>
              <a:t>objectives</a:t>
            </a:r>
            <a:endParaRPr/>
          </a:p>
        </p:txBody>
      </p:sp>
      <p:pic>
        <p:nvPicPr>
          <p:cNvPr id="378" name="Google Shape;378;p4"/>
          <p:cNvPicPr preferRelativeResize="0"/>
          <p:nvPr/>
        </p:nvPicPr>
        <p:blipFill rotWithShape="1">
          <a:blip r:embed="rId3">
            <a:alphaModFix/>
          </a:blip>
          <a:srcRect b="0" l="0" r="0" t="0"/>
          <a:stretch/>
        </p:blipFill>
        <p:spPr>
          <a:xfrm>
            <a:off x="10756258" y="177557"/>
            <a:ext cx="1210325" cy="439145"/>
          </a:xfrm>
          <a:prstGeom prst="rect">
            <a:avLst/>
          </a:prstGeom>
          <a:noFill/>
          <a:ln>
            <a:noFill/>
          </a:ln>
        </p:spPr>
      </p:pic>
      <p:sp>
        <p:nvSpPr>
          <p:cNvPr id="379" name="Google Shape;379;p4"/>
          <p:cNvSpPr txBox="1"/>
          <p:nvPr/>
        </p:nvSpPr>
        <p:spPr>
          <a:xfrm>
            <a:off x="225417" y="247428"/>
            <a:ext cx="3705225" cy="369274"/>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12C4D"/>
              </a:buClr>
              <a:buSzPts val="1800"/>
              <a:buFont typeface="Arial"/>
              <a:buNone/>
            </a:pPr>
            <a:r>
              <a:rPr b="1" i="0" lang="en-US" sz="1800">
                <a:solidFill>
                  <a:srgbClr val="012C4D"/>
                </a:solidFill>
                <a:latin typeface="Arial"/>
                <a:ea typeface="Arial"/>
                <a:cs typeface="Arial"/>
                <a:sym typeface="Arial"/>
              </a:rPr>
              <a:t>CHAPTER 01</a:t>
            </a:r>
            <a:endParaRPr b="1" i="0" sz="1800">
              <a:solidFill>
                <a:srgbClr val="012C4D"/>
              </a:solidFill>
              <a:latin typeface="Arial"/>
              <a:ea typeface="Arial"/>
              <a:cs typeface="Arial"/>
              <a:sym typeface="Arial"/>
            </a:endParaRPr>
          </a:p>
        </p:txBody>
      </p:sp>
      <p:cxnSp>
        <p:nvCxnSpPr>
          <p:cNvPr id="380" name="Google Shape;380;p4"/>
          <p:cNvCxnSpPr/>
          <p:nvPr/>
        </p:nvCxnSpPr>
        <p:spPr>
          <a:xfrm>
            <a:off x="-38449" y="772721"/>
            <a:ext cx="12237378" cy="0"/>
          </a:xfrm>
          <a:prstGeom prst="straightConnector1">
            <a:avLst/>
          </a:prstGeom>
          <a:noFill/>
          <a:ln cap="flat" cmpd="sng" w="15875">
            <a:solidFill>
              <a:srgbClr val="012C4D"/>
            </a:solidFill>
            <a:prstDash val="solid"/>
            <a:miter lim="800000"/>
            <a:headEnd len="sm" w="sm" type="none"/>
            <a:tailEnd len="sm" w="sm" type="none"/>
          </a:ln>
        </p:spPr>
      </p:cxnSp>
      <p:sp>
        <p:nvSpPr>
          <p:cNvPr id="381" name="Google Shape;381;p4"/>
          <p:cNvSpPr txBox="1"/>
          <p:nvPr/>
        </p:nvSpPr>
        <p:spPr>
          <a:xfrm>
            <a:off x="11496663" y="6366644"/>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382" name="Google Shape;382;p4"/>
          <p:cNvSpPr txBox="1"/>
          <p:nvPr/>
        </p:nvSpPr>
        <p:spPr>
          <a:xfrm>
            <a:off x="4075222" y="2851149"/>
            <a:ext cx="3705225" cy="36927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lt1"/>
              </a:buClr>
              <a:buSzPts val="1400"/>
              <a:buFont typeface="Arial"/>
              <a:buNone/>
            </a:pPr>
            <a:r>
              <a:rPr b="1" i="0" lang="en-US" sz="1400">
                <a:solidFill>
                  <a:schemeClr val="lt1"/>
                </a:solidFill>
                <a:latin typeface="Arial"/>
                <a:ea typeface="Arial"/>
                <a:cs typeface="Arial"/>
                <a:sym typeface="Arial"/>
              </a:rPr>
              <a:t>CONTEXT</a:t>
            </a:r>
            <a:endParaRPr b="1" i="0" sz="14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
          <p:cNvSpPr txBox="1"/>
          <p:nvPr>
            <p:ph type="title"/>
          </p:nvPr>
        </p:nvSpPr>
        <p:spPr>
          <a:xfrm>
            <a:off x="1906236" y="677874"/>
            <a:ext cx="8379528"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a:t>Since 2018, we have been on a journey to more intently embed equity and structural justice in our work…</a:t>
            </a:r>
            <a:endParaRPr/>
          </a:p>
        </p:txBody>
      </p:sp>
      <p:sp>
        <p:nvSpPr>
          <p:cNvPr id="388" name="Google Shape;388;p5"/>
          <p:cNvSpPr txBox="1"/>
          <p:nvPr>
            <p:ph idx="1" type="body"/>
          </p:nvPr>
        </p:nvSpPr>
        <p:spPr>
          <a:xfrm>
            <a:off x="4243388" y="419101"/>
            <a:ext cx="3705225" cy="2095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lang="en-US"/>
              <a:t>BACKGROUND</a:t>
            </a:r>
            <a:endParaRPr/>
          </a:p>
        </p:txBody>
      </p:sp>
      <p:pic>
        <p:nvPicPr>
          <p:cNvPr id="389" name="Google Shape;389;p5"/>
          <p:cNvPicPr preferRelativeResize="0"/>
          <p:nvPr/>
        </p:nvPicPr>
        <p:blipFill rotWithShape="1">
          <a:blip r:embed="rId3">
            <a:alphaModFix/>
          </a:blip>
          <a:srcRect b="0" l="0" r="0" t="0"/>
          <a:stretch/>
        </p:blipFill>
        <p:spPr>
          <a:xfrm>
            <a:off x="747584" y="1621777"/>
            <a:ext cx="10758616" cy="4153973"/>
          </a:xfrm>
          <a:prstGeom prst="rect">
            <a:avLst/>
          </a:prstGeom>
          <a:noFill/>
          <a:ln>
            <a:noFill/>
          </a:ln>
        </p:spPr>
      </p:pic>
      <p:sp>
        <p:nvSpPr>
          <p:cNvPr id="390" name="Google Shape;390;p5"/>
          <p:cNvSpPr/>
          <p:nvPr/>
        </p:nvSpPr>
        <p:spPr>
          <a:xfrm>
            <a:off x="2199950" y="6015575"/>
            <a:ext cx="7792100" cy="517279"/>
          </a:xfrm>
          <a:prstGeom prst="roundRect">
            <a:avLst>
              <a:gd fmla="val 16667" name="adj"/>
            </a:avLst>
          </a:prstGeom>
          <a:solidFill>
            <a:srgbClr val="007899"/>
          </a:solidFill>
          <a:ln cap="flat" cmpd="sng" w="9525">
            <a:solidFill>
              <a:srgbClr val="007899"/>
            </a:solidFill>
            <a:prstDash val="solid"/>
            <a:round/>
            <a:headEnd len="sm" w="sm" type="none"/>
            <a:tailEnd len="sm" w="sm" type="none"/>
          </a:ln>
        </p:spPr>
        <p:txBody>
          <a:bodyPr anchorCtr="0" anchor="ctr" bIns="91425" lIns="182875" spcFirstLastPara="1" rIns="182875" wrap="square" tIns="91425">
            <a:noAutofit/>
          </a:bodyPr>
          <a:lstStyle/>
          <a:p>
            <a:pPr indent="0" lvl="0" marL="0" marR="0" rtl="0" algn="ctr">
              <a:lnSpc>
                <a:spcPct val="100000"/>
              </a:lnSpc>
              <a:spcBef>
                <a:spcPts val="0"/>
              </a:spcBef>
              <a:spcAft>
                <a:spcPts val="0"/>
              </a:spcAft>
              <a:buClr>
                <a:schemeClr val="lt1"/>
              </a:buClr>
              <a:buSzPts val="1400"/>
              <a:buFont typeface="Arial"/>
              <a:buNone/>
            </a:pPr>
            <a:r>
              <a:rPr b="0" i="1" lang="en-US" sz="1400">
                <a:solidFill>
                  <a:schemeClr val="lt1"/>
                </a:solidFill>
                <a:latin typeface="Arial"/>
                <a:ea typeface="Arial"/>
                <a:cs typeface="Arial"/>
                <a:sym typeface="Arial"/>
              </a:rPr>
              <a:t>As part of our efforts to move from dialogue to action, we are fleshing out a global equity and structural justice framework to more intently combat structural inequities in our work </a:t>
            </a:r>
            <a:endParaRPr b="0" i="1" sz="1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
          <p:cNvSpPr/>
          <p:nvPr/>
        </p:nvSpPr>
        <p:spPr>
          <a:xfrm rot="10800000">
            <a:off x="275550" y="3605699"/>
            <a:ext cx="2426345" cy="1325557"/>
          </a:xfrm>
          <a:prstGeom prst="round2SameRect">
            <a:avLst>
              <a:gd fmla="val 7921"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6" name="Google Shape;396;p6"/>
          <p:cNvSpPr txBox="1"/>
          <p:nvPr/>
        </p:nvSpPr>
        <p:spPr>
          <a:xfrm>
            <a:off x="3383646" y="1151615"/>
            <a:ext cx="7778524" cy="253776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2"/>
              </a:buClr>
              <a:buSzPts val="1400"/>
              <a:buFont typeface="Courier New"/>
              <a:buChar char="o"/>
            </a:pPr>
            <a:r>
              <a:rPr lang="en-US" sz="1400">
                <a:solidFill>
                  <a:schemeClr val="dk2"/>
                </a:solidFill>
                <a:latin typeface="Arial"/>
                <a:ea typeface="Arial"/>
                <a:cs typeface="Arial"/>
                <a:sym typeface="Arial"/>
              </a:rPr>
              <a:t>Young people that we work with asked us to start thinking more </a:t>
            </a:r>
            <a:r>
              <a:rPr b="1" lang="en-US" sz="1400" u="sng">
                <a:solidFill>
                  <a:schemeClr val="dk2"/>
                </a:solidFill>
                <a:latin typeface="Arial"/>
                <a:ea typeface="Arial"/>
                <a:cs typeface="Arial"/>
                <a:sym typeface="Arial"/>
              </a:rPr>
              <a:t>intentionally</a:t>
            </a:r>
            <a:r>
              <a:rPr lang="en-US" sz="1400">
                <a:solidFill>
                  <a:schemeClr val="dk2"/>
                </a:solidFill>
                <a:latin typeface="Arial"/>
                <a:ea typeface="Arial"/>
                <a:cs typeface="Arial"/>
                <a:sym typeface="Arial"/>
              </a:rPr>
              <a:t> about how we focus on and advance issues of equity and structural justice in our work</a:t>
            </a:r>
            <a:endParaRPr/>
          </a:p>
          <a:p>
            <a:pPr indent="-228600" lvl="0" marL="228600" marR="0" rtl="0" algn="l">
              <a:lnSpc>
                <a:spcPct val="90000"/>
              </a:lnSpc>
              <a:spcBef>
                <a:spcPts val="1000"/>
              </a:spcBef>
              <a:spcAft>
                <a:spcPts val="0"/>
              </a:spcAft>
              <a:buClr>
                <a:schemeClr val="dk2"/>
              </a:buClr>
              <a:buSzPts val="1400"/>
              <a:buFont typeface="Courier New"/>
              <a:buChar char="o"/>
            </a:pPr>
            <a:r>
              <a:rPr lang="en-US" sz="1400">
                <a:solidFill>
                  <a:schemeClr val="dk2"/>
                </a:solidFill>
                <a:latin typeface="Arial"/>
                <a:ea typeface="Arial"/>
                <a:cs typeface="Arial"/>
                <a:sym typeface="Arial"/>
              </a:rPr>
              <a:t>In this way, the framework is an opportunity to be more </a:t>
            </a:r>
            <a:r>
              <a:rPr b="1" lang="en-US" sz="1400" u="sng">
                <a:solidFill>
                  <a:schemeClr val="dk2"/>
                </a:solidFill>
                <a:latin typeface="Arial"/>
                <a:ea typeface="Arial"/>
                <a:cs typeface="Arial"/>
                <a:sym typeface="Arial"/>
              </a:rPr>
              <a:t>systematic</a:t>
            </a:r>
            <a:r>
              <a:rPr lang="en-US" sz="1400">
                <a:solidFill>
                  <a:schemeClr val="dk2"/>
                </a:solidFill>
                <a:latin typeface="Arial"/>
                <a:ea typeface="Arial"/>
                <a:cs typeface="Arial"/>
                <a:sym typeface="Arial"/>
              </a:rPr>
              <a:t>, </a:t>
            </a:r>
            <a:r>
              <a:rPr b="1" lang="en-US" sz="1400" u="sng">
                <a:solidFill>
                  <a:schemeClr val="dk2"/>
                </a:solidFill>
                <a:latin typeface="Arial"/>
                <a:ea typeface="Arial"/>
                <a:cs typeface="Arial"/>
                <a:sym typeface="Arial"/>
              </a:rPr>
              <a:t>explicit</a:t>
            </a:r>
            <a:r>
              <a:rPr lang="en-US" sz="1400">
                <a:solidFill>
                  <a:schemeClr val="dk2"/>
                </a:solidFill>
                <a:latin typeface="Arial"/>
                <a:ea typeface="Arial"/>
                <a:cs typeface="Arial"/>
                <a:sym typeface="Arial"/>
              </a:rPr>
              <a:t> and </a:t>
            </a:r>
            <a:r>
              <a:rPr b="1" lang="en-US" sz="1400" u="sng">
                <a:solidFill>
                  <a:schemeClr val="dk2"/>
                </a:solidFill>
                <a:latin typeface="Arial"/>
                <a:ea typeface="Arial"/>
                <a:cs typeface="Arial"/>
                <a:sym typeface="Arial"/>
              </a:rPr>
              <a:t>accountable</a:t>
            </a:r>
            <a:r>
              <a:rPr lang="en-US" sz="1400">
                <a:solidFill>
                  <a:schemeClr val="dk2"/>
                </a:solidFill>
                <a:latin typeface="Arial"/>
                <a:ea typeface="Arial"/>
                <a:cs typeface="Arial"/>
                <a:sym typeface="Arial"/>
              </a:rPr>
              <a:t> in our push towards promoting equitable youth livelihoods</a:t>
            </a:r>
            <a:endParaRPr/>
          </a:p>
          <a:p>
            <a:pPr indent="-228600" lvl="0" marL="228600" marR="0" rtl="0" algn="l">
              <a:lnSpc>
                <a:spcPct val="90000"/>
              </a:lnSpc>
              <a:spcBef>
                <a:spcPts val="1000"/>
              </a:spcBef>
              <a:spcAft>
                <a:spcPts val="0"/>
              </a:spcAft>
              <a:buClr>
                <a:schemeClr val="dk2"/>
              </a:buClr>
              <a:buSzPts val="1400"/>
              <a:buFont typeface="Courier New"/>
              <a:buChar char="o"/>
            </a:pPr>
            <a:r>
              <a:rPr lang="en-US" sz="1400">
                <a:solidFill>
                  <a:schemeClr val="dk2"/>
                </a:solidFill>
                <a:latin typeface="Arial"/>
                <a:ea typeface="Arial"/>
                <a:cs typeface="Arial"/>
                <a:sym typeface="Arial"/>
              </a:rPr>
              <a:t>This will involve applying a deeper and more intentional focus on the </a:t>
            </a:r>
            <a:r>
              <a:rPr b="1" lang="en-US" sz="1400" u="sng">
                <a:solidFill>
                  <a:schemeClr val="dk2"/>
                </a:solidFill>
                <a:latin typeface="Arial"/>
                <a:ea typeface="Arial"/>
                <a:cs typeface="Arial"/>
                <a:sym typeface="Arial"/>
              </a:rPr>
              <a:t>root causes</a:t>
            </a:r>
            <a:r>
              <a:rPr lang="en-US" sz="1400">
                <a:solidFill>
                  <a:schemeClr val="dk2"/>
                </a:solidFill>
                <a:latin typeface="Arial"/>
                <a:ea typeface="Arial"/>
                <a:cs typeface="Arial"/>
                <a:sym typeface="Arial"/>
              </a:rPr>
              <a:t> that enforce and perpetuate issues of inequity and injustice within our work…</a:t>
            </a:r>
            <a:endParaRPr/>
          </a:p>
          <a:p>
            <a:pPr indent="-228600" lvl="0" marL="228600" marR="0" rtl="0" algn="l">
              <a:lnSpc>
                <a:spcPct val="90000"/>
              </a:lnSpc>
              <a:spcBef>
                <a:spcPts val="1000"/>
              </a:spcBef>
              <a:spcAft>
                <a:spcPts val="0"/>
              </a:spcAft>
              <a:buClr>
                <a:schemeClr val="dk2"/>
              </a:buClr>
              <a:buSzPts val="1400"/>
              <a:buFont typeface="Courier New"/>
              <a:buChar char="o"/>
            </a:pPr>
            <a:r>
              <a:rPr lang="en-US" sz="1400">
                <a:solidFill>
                  <a:schemeClr val="dk2"/>
                </a:solidFill>
                <a:latin typeface="Arial"/>
                <a:ea typeface="Arial"/>
                <a:cs typeface="Arial"/>
                <a:sym typeface="Arial"/>
              </a:rPr>
              <a:t>…as well as coalescing around a </a:t>
            </a:r>
            <a:r>
              <a:rPr b="1" lang="en-US" sz="1400" u="sng">
                <a:solidFill>
                  <a:schemeClr val="dk2"/>
                </a:solidFill>
                <a:latin typeface="Arial"/>
                <a:ea typeface="Arial"/>
                <a:cs typeface="Arial"/>
                <a:sym typeface="Arial"/>
              </a:rPr>
              <a:t>shared</a:t>
            </a:r>
            <a:r>
              <a:rPr lang="en-US" sz="1400">
                <a:solidFill>
                  <a:schemeClr val="dk2"/>
                </a:solidFill>
                <a:latin typeface="Arial"/>
                <a:ea typeface="Arial"/>
                <a:cs typeface="Arial"/>
                <a:sym typeface="Arial"/>
              </a:rPr>
              <a:t> understanding, language, values and culture focused on equity, while embracing and uplifting diversity of perspective across our communities </a:t>
            </a:r>
            <a:endParaRPr/>
          </a:p>
          <a:p>
            <a:pPr indent="-139700" lvl="0" marL="228600" marR="0" rtl="0" algn="l">
              <a:lnSpc>
                <a:spcPct val="90000"/>
              </a:lnSpc>
              <a:spcBef>
                <a:spcPts val="1000"/>
              </a:spcBef>
              <a:spcAft>
                <a:spcPts val="0"/>
              </a:spcAft>
              <a:buClr>
                <a:schemeClr val="dk1"/>
              </a:buClr>
              <a:buSzPts val="1400"/>
              <a:buFont typeface="Courier New"/>
              <a:buNone/>
            </a:pPr>
            <a:r>
              <a:t/>
            </a:r>
            <a:endParaRPr sz="1400">
              <a:solidFill>
                <a:schemeClr val="dk2"/>
              </a:solidFill>
              <a:latin typeface="Arial"/>
              <a:ea typeface="Arial"/>
              <a:cs typeface="Arial"/>
              <a:sym typeface="Arial"/>
            </a:endParaRPr>
          </a:p>
        </p:txBody>
      </p:sp>
      <p:sp>
        <p:nvSpPr>
          <p:cNvPr id="397" name="Google Shape;397;p6"/>
          <p:cNvSpPr txBox="1"/>
          <p:nvPr/>
        </p:nvSpPr>
        <p:spPr>
          <a:xfrm>
            <a:off x="3383646" y="3949354"/>
            <a:ext cx="8236054" cy="253776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2"/>
              </a:buClr>
              <a:buSzPts val="1400"/>
              <a:buFont typeface="Courier New"/>
              <a:buChar char="o"/>
            </a:pPr>
            <a:r>
              <a:rPr lang="en-US" sz="1400">
                <a:solidFill>
                  <a:schemeClr val="dk2"/>
                </a:solidFill>
                <a:latin typeface="Arial"/>
                <a:ea typeface="Arial"/>
                <a:cs typeface="Arial"/>
                <a:sym typeface="Arial"/>
              </a:rPr>
              <a:t>The framework will consist of three components…</a:t>
            </a:r>
            <a:endParaRPr/>
          </a:p>
          <a:p>
            <a:pPr indent="-228600" lvl="1" marL="685800" marR="0" rtl="0" algn="l">
              <a:lnSpc>
                <a:spcPct val="90000"/>
              </a:lnSpc>
              <a:spcBef>
                <a:spcPts val="500"/>
              </a:spcBef>
              <a:spcAft>
                <a:spcPts val="0"/>
              </a:spcAft>
              <a:buClr>
                <a:schemeClr val="accent1"/>
              </a:buClr>
              <a:buSzPts val="1400"/>
              <a:buFont typeface="Courier New"/>
              <a:buChar char="o"/>
            </a:pPr>
            <a:r>
              <a:rPr b="1" i="0" lang="en-US" sz="1400" u="none" cap="none" strike="noStrike">
                <a:solidFill>
                  <a:schemeClr val="accent1"/>
                </a:solidFill>
                <a:latin typeface="Arial"/>
                <a:ea typeface="Arial"/>
                <a:cs typeface="Arial"/>
                <a:sym typeface="Arial"/>
              </a:rPr>
              <a:t>VISION | </a:t>
            </a:r>
            <a:r>
              <a:rPr b="0" i="0" lang="en-US" sz="1400" u="none" cap="none" strike="noStrike">
                <a:solidFill>
                  <a:schemeClr val="dk2"/>
                </a:solidFill>
                <a:latin typeface="Arial"/>
                <a:ea typeface="Arial"/>
                <a:cs typeface="Arial"/>
                <a:sym typeface="Arial"/>
              </a:rPr>
              <a:t>Our overall goal with respect to achieving equitable youth livelihoods through youth-led change</a:t>
            </a:r>
            <a:endParaRPr/>
          </a:p>
          <a:p>
            <a:pPr indent="-228600" lvl="1" marL="685800" marR="0" rtl="0" algn="l">
              <a:lnSpc>
                <a:spcPct val="90000"/>
              </a:lnSpc>
              <a:spcBef>
                <a:spcPts val="500"/>
              </a:spcBef>
              <a:spcAft>
                <a:spcPts val="0"/>
              </a:spcAft>
              <a:buClr>
                <a:schemeClr val="accent1"/>
              </a:buClr>
              <a:buSzPts val="1400"/>
              <a:buFont typeface="Courier New"/>
              <a:buChar char="o"/>
            </a:pPr>
            <a:r>
              <a:rPr b="1" i="0" lang="en-US" sz="1400" u="none" cap="none" strike="noStrike">
                <a:solidFill>
                  <a:schemeClr val="accent1"/>
                </a:solidFill>
                <a:latin typeface="Arial"/>
                <a:ea typeface="Arial"/>
                <a:cs typeface="Arial"/>
                <a:sym typeface="Arial"/>
              </a:rPr>
              <a:t>OUTCOMES | </a:t>
            </a:r>
            <a:r>
              <a:rPr b="0" i="0" lang="en-US" sz="1400" u="none" cap="none" strike="noStrike">
                <a:solidFill>
                  <a:schemeClr val="dk2"/>
                </a:solidFill>
                <a:latin typeface="Arial"/>
                <a:ea typeface="Arial"/>
                <a:cs typeface="Arial"/>
                <a:sym typeface="Arial"/>
              </a:rPr>
              <a:t>The longer- and shorter-term outcomes that we are working towards that will improve economic mobility and livelihood options for OY with least access to opportunity</a:t>
            </a:r>
            <a:endParaRPr/>
          </a:p>
          <a:p>
            <a:pPr indent="-228600" lvl="1" marL="685800" marR="0" rtl="0" algn="l">
              <a:lnSpc>
                <a:spcPct val="90000"/>
              </a:lnSpc>
              <a:spcBef>
                <a:spcPts val="500"/>
              </a:spcBef>
              <a:spcAft>
                <a:spcPts val="0"/>
              </a:spcAft>
              <a:buClr>
                <a:schemeClr val="accent1"/>
              </a:buClr>
              <a:buSzPts val="1400"/>
              <a:buFont typeface="Courier New"/>
              <a:buChar char="o"/>
            </a:pPr>
            <a:r>
              <a:rPr b="1" i="0" lang="en-US" sz="1400" u="none" cap="none" strike="noStrike">
                <a:solidFill>
                  <a:schemeClr val="accent1"/>
                </a:solidFill>
                <a:latin typeface="Arial"/>
                <a:ea typeface="Arial"/>
                <a:cs typeface="Arial"/>
                <a:sym typeface="Arial"/>
              </a:rPr>
              <a:t>HOW WE WILL CONTRIBUTE | </a:t>
            </a:r>
            <a:r>
              <a:rPr b="0" i="0" lang="en-US" sz="1400" u="none" cap="none" strike="noStrike">
                <a:solidFill>
                  <a:schemeClr val="dk2"/>
                </a:solidFill>
                <a:latin typeface="Arial"/>
                <a:ea typeface="Arial"/>
                <a:cs typeface="Arial"/>
                <a:sym typeface="Arial"/>
              </a:rPr>
              <a:t>Defining who we are, what we do, and how we operate in service of our desired outcomes and vision</a:t>
            </a:r>
            <a:endParaRPr/>
          </a:p>
          <a:p>
            <a:pPr indent="-228600" lvl="0" marL="228600" marR="0" rtl="0" algn="l">
              <a:lnSpc>
                <a:spcPct val="90000"/>
              </a:lnSpc>
              <a:spcBef>
                <a:spcPts val="1000"/>
              </a:spcBef>
              <a:spcAft>
                <a:spcPts val="0"/>
              </a:spcAft>
              <a:buClr>
                <a:schemeClr val="dk2"/>
              </a:buClr>
              <a:buSzPts val="1400"/>
              <a:buFont typeface="Courier New"/>
              <a:buChar char="o"/>
            </a:pPr>
            <a:r>
              <a:rPr lang="en-US" sz="1400">
                <a:solidFill>
                  <a:schemeClr val="dk2"/>
                </a:solidFill>
                <a:latin typeface="Arial"/>
                <a:ea typeface="Arial"/>
                <a:cs typeface="Arial"/>
                <a:sym typeface="Arial"/>
              </a:rPr>
              <a:t>…accompanied by a set of guiding questions that inform how we should contribute towards our vision and how partners can contextualize this work in their communities, centering on OY assets and perspectives</a:t>
            </a:r>
            <a:endParaRPr/>
          </a:p>
          <a:p>
            <a:pPr indent="-139700" lvl="0" marL="228600" marR="0" rtl="0" algn="l">
              <a:lnSpc>
                <a:spcPct val="90000"/>
              </a:lnSpc>
              <a:spcBef>
                <a:spcPts val="1000"/>
              </a:spcBef>
              <a:spcAft>
                <a:spcPts val="0"/>
              </a:spcAft>
              <a:buClr>
                <a:schemeClr val="dk1"/>
              </a:buClr>
              <a:buSzPts val="1400"/>
              <a:buFont typeface="Courier New"/>
              <a:buNone/>
            </a:pPr>
            <a:r>
              <a:t/>
            </a:r>
            <a:endParaRPr sz="1400">
              <a:solidFill>
                <a:schemeClr val="dk2"/>
              </a:solidFill>
              <a:latin typeface="Arial"/>
              <a:ea typeface="Arial"/>
              <a:cs typeface="Arial"/>
              <a:sym typeface="Arial"/>
            </a:endParaRPr>
          </a:p>
        </p:txBody>
      </p:sp>
      <p:sp>
        <p:nvSpPr>
          <p:cNvPr id="398" name="Google Shape;398;p6"/>
          <p:cNvSpPr/>
          <p:nvPr/>
        </p:nvSpPr>
        <p:spPr>
          <a:xfrm>
            <a:off x="-20179" y="-41463"/>
            <a:ext cx="12223340" cy="966351"/>
          </a:xfrm>
          <a:prstGeom prst="rect">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9" name="Google Shape;399;p6"/>
          <p:cNvSpPr txBox="1"/>
          <p:nvPr/>
        </p:nvSpPr>
        <p:spPr>
          <a:xfrm>
            <a:off x="204194" y="163702"/>
            <a:ext cx="2648329" cy="6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600"/>
              <a:buFont typeface="Arial"/>
              <a:buNone/>
            </a:pPr>
            <a:r>
              <a:rPr b="0" i="0" lang="en-US" sz="1600">
                <a:solidFill>
                  <a:schemeClr val="accent1"/>
                </a:solidFill>
                <a:latin typeface="Arial"/>
                <a:ea typeface="Arial"/>
                <a:cs typeface="Arial"/>
                <a:sym typeface="Arial"/>
              </a:rPr>
              <a:t>INTRODUCTION &amp; OBJECTIVES</a:t>
            </a:r>
            <a:endParaRPr b="0" i="0" sz="1600">
              <a:solidFill>
                <a:schemeClr val="lt1"/>
              </a:solidFill>
              <a:latin typeface="Arial"/>
              <a:ea typeface="Arial"/>
              <a:cs typeface="Arial"/>
              <a:sym typeface="Arial"/>
            </a:endParaRPr>
          </a:p>
        </p:txBody>
      </p:sp>
      <p:cxnSp>
        <p:nvCxnSpPr>
          <p:cNvPr id="400" name="Google Shape;400;p6"/>
          <p:cNvCxnSpPr/>
          <p:nvPr/>
        </p:nvCxnSpPr>
        <p:spPr>
          <a:xfrm>
            <a:off x="2716868" y="-41463"/>
            <a:ext cx="0" cy="966351"/>
          </a:xfrm>
          <a:prstGeom prst="straightConnector1">
            <a:avLst/>
          </a:prstGeom>
          <a:noFill/>
          <a:ln cap="flat" cmpd="sng" w="12700">
            <a:solidFill>
              <a:schemeClr val="accent1"/>
            </a:solidFill>
            <a:prstDash val="solid"/>
            <a:miter lim="800000"/>
            <a:headEnd len="sm" w="sm" type="none"/>
            <a:tailEnd len="sm" w="sm" type="none"/>
          </a:ln>
        </p:spPr>
      </p:cxnSp>
      <p:sp>
        <p:nvSpPr>
          <p:cNvPr id="401" name="Google Shape;401;p6"/>
          <p:cNvSpPr txBox="1"/>
          <p:nvPr>
            <p:ph type="title"/>
          </p:nvPr>
        </p:nvSpPr>
        <p:spPr>
          <a:xfrm>
            <a:off x="3076896" y="116987"/>
            <a:ext cx="816292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Arial"/>
              <a:buNone/>
            </a:pPr>
            <a:r>
              <a:rPr b="0" lang="en-US" sz="1800">
                <a:solidFill>
                  <a:schemeClr val="lt1"/>
                </a:solidFill>
                <a:latin typeface="Arial"/>
                <a:ea typeface="Arial"/>
                <a:cs typeface="Arial"/>
                <a:sym typeface="Arial"/>
              </a:rPr>
              <a:t>…and we are now fleshing out a framework to help us move from dialogue to action</a:t>
            </a:r>
            <a:endParaRPr b="0" sz="1800">
              <a:solidFill>
                <a:schemeClr val="lt1"/>
              </a:solidFill>
              <a:latin typeface="Arial"/>
              <a:ea typeface="Arial"/>
              <a:cs typeface="Arial"/>
              <a:sym typeface="Arial"/>
            </a:endParaRPr>
          </a:p>
        </p:txBody>
      </p:sp>
      <p:sp>
        <p:nvSpPr>
          <p:cNvPr id="402" name="Google Shape;402;p6"/>
          <p:cNvSpPr/>
          <p:nvPr/>
        </p:nvSpPr>
        <p:spPr>
          <a:xfrm rot="10800000">
            <a:off x="283116" y="924885"/>
            <a:ext cx="2426345" cy="1325557"/>
          </a:xfrm>
          <a:prstGeom prst="round2SameRect">
            <a:avLst>
              <a:gd fmla="val 7921"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3" name="Google Shape;403;p6"/>
          <p:cNvSpPr txBox="1"/>
          <p:nvPr/>
        </p:nvSpPr>
        <p:spPr>
          <a:xfrm>
            <a:off x="440543" y="1151615"/>
            <a:ext cx="2426352" cy="338554"/>
          </a:xfrm>
          <a:prstGeom prst="rect">
            <a:avLst/>
          </a:prstGeom>
          <a:noFill/>
          <a:ln>
            <a:noFill/>
          </a:ln>
        </p:spPr>
        <p:txBody>
          <a:bodyPr anchorCtr="0" anchor="t" bIns="45700" lIns="0" spcFirstLastPara="1" rIns="0" wrap="square" tIns="45700">
            <a:spAutoFit/>
          </a:bodyPr>
          <a:lstStyle/>
          <a:p>
            <a:pPr indent="0" lvl="1" marL="0" marR="0" rtl="0" algn="l">
              <a:lnSpc>
                <a:spcPct val="100000"/>
              </a:lnSpc>
              <a:spcBef>
                <a:spcPts val="0"/>
              </a:spcBef>
              <a:spcAft>
                <a:spcPts val="0"/>
              </a:spcAft>
              <a:buClr>
                <a:schemeClr val="lt1"/>
              </a:buClr>
              <a:buSzPts val="1600"/>
              <a:buFont typeface="Noto Sans Symbols"/>
              <a:buNone/>
            </a:pPr>
            <a:r>
              <a:rPr b="0" i="0" lang="en-US" sz="1600" u="none" cap="none" strike="noStrike">
                <a:solidFill>
                  <a:schemeClr val="lt1"/>
                </a:solidFill>
                <a:latin typeface="Arial"/>
                <a:ea typeface="Arial"/>
                <a:cs typeface="Arial"/>
                <a:sym typeface="Arial"/>
              </a:rPr>
              <a:t>WHY we are doing this</a:t>
            </a:r>
            <a:endParaRPr/>
          </a:p>
        </p:txBody>
      </p:sp>
      <p:sp>
        <p:nvSpPr>
          <p:cNvPr id="404" name="Google Shape;404;p6"/>
          <p:cNvSpPr txBox="1"/>
          <p:nvPr/>
        </p:nvSpPr>
        <p:spPr>
          <a:xfrm>
            <a:off x="440543" y="3780077"/>
            <a:ext cx="2736000" cy="338554"/>
          </a:xfrm>
          <a:prstGeom prst="rect">
            <a:avLst/>
          </a:prstGeom>
          <a:noFill/>
          <a:ln>
            <a:noFill/>
          </a:ln>
        </p:spPr>
        <p:txBody>
          <a:bodyPr anchorCtr="0" anchor="t" bIns="45700" lIns="0" spcFirstLastPara="1" rIns="0" wrap="square" tIns="45700">
            <a:spAutoFit/>
          </a:bodyPr>
          <a:lstStyle/>
          <a:p>
            <a:pPr indent="0" lvl="1" marL="0" marR="0" rtl="0" algn="l">
              <a:lnSpc>
                <a:spcPct val="100000"/>
              </a:lnSpc>
              <a:spcBef>
                <a:spcPts val="0"/>
              </a:spcBef>
              <a:spcAft>
                <a:spcPts val="0"/>
              </a:spcAft>
              <a:buClr>
                <a:schemeClr val="lt1"/>
              </a:buClr>
              <a:buSzPts val="1600"/>
              <a:buFont typeface="Noto Sans Symbols"/>
              <a:buNone/>
            </a:pPr>
            <a:r>
              <a:rPr b="0" i="0" lang="en-US" sz="1600" u="none" cap="none" strike="noStrike">
                <a:solidFill>
                  <a:schemeClr val="lt1"/>
                </a:solidFill>
                <a:latin typeface="Arial"/>
                <a:ea typeface="Arial"/>
                <a:cs typeface="Arial"/>
                <a:sym typeface="Arial"/>
              </a:rPr>
              <a:t>WHAT this will look like</a:t>
            </a:r>
            <a:endParaRPr/>
          </a:p>
        </p:txBody>
      </p:sp>
      <p:cxnSp>
        <p:nvCxnSpPr>
          <p:cNvPr id="405" name="Google Shape;405;p6"/>
          <p:cNvCxnSpPr/>
          <p:nvPr/>
        </p:nvCxnSpPr>
        <p:spPr>
          <a:xfrm>
            <a:off x="0" y="3604419"/>
            <a:ext cx="12192000" cy="0"/>
          </a:xfrm>
          <a:prstGeom prst="straightConnector1">
            <a:avLst/>
          </a:prstGeom>
          <a:noFill/>
          <a:ln cap="flat" cmpd="sng" w="19050">
            <a:solidFill>
              <a:srgbClr val="012C4D"/>
            </a:solidFill>
            <a:prstDash val="solid"/>
            <a:miter lim="800000"/>
            <a:headEnd len="sm" w="sm" type="none"/>
            <a:tailEnd len="sm" w="sm" type="none"/>
          </a:ln>
        </p:spPr>
      </p:cxnSp>
      <p:sp>
        <p:nvSpPr>
          <p:cNvPr id="406" name="Google Shape;406;p6"/>
          <p:cNvSpPr/>
          <p:nvPr/>
        </p:nvSpPr>
        <p:spPr>
          <a:xfrm>
            <a:off x="1214153" y="1575654"/>
            <a:ext cx="526806" cy="521092"/>
          </a:xfrm>
          <a:prstGeom prst="ellipse">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Question mark with solid fill" id="407" name="Google Shape;407;p6"/>
          <p:cNvPicPr preferRelativeResize="0"/>
          <p:nvPr/>
        </p:nvPicPr>
        <p:blipFill rotWithShape="1">
          <a:blip r:embed="rId3">
            <a:alphaModFix/>
          </a:blip>
          <a:srcRect b="0" l="0" r="0" t="0"/>
          <a:stretch/>
        </p:blipFill>
        <p:spPr>
          <a:xfrm>
            <a:off x="1298293" y="1653706"/>
            <a:ext cx="358079" cy="358079"/>
          </a:xfrm>
          <a:prstGeom prst="rect">
            <a:avLst/>
          </a:prstGeom>
          <a:noFill/>
          <a:ln>
            <a:noFill/>
          </a:ln>
        </p:spPr>
      </p:pic>
      <p:pic>
        <p:nvPicPr>
          <p:cNvPr descr="Piezas de rompecabezas contorno" id="408" name="Google Shape;408;p6"/>
          <p:cNvPicPr preferRelativeResize="0"/>
          <p:nvPr/>
        </p:nvPicPr>
        <p:blipFill rotWithShape="1">
          <a:blip r:embed="rId4">
            <a:alphaModFix/>
          </a:blip>
          <a:srcRect b="0" l="0" r="0" t="0"/>
          <a:stretch/>
        </p:blipFill>
        <p:spPr>
          <a:xfrm>
            <a:off x="1275929" y="4269798"/>
            <a:ext cx="403488" cy="403488"/>
          </a:xfrm>
          <a:prstGeom prst="rect">
            <a:avLst/>
          </a:prstGeom>
          <a:noFill/>
          <a:ln>
            <a:noFill/>
          </a:ln>
        </p:spPr>
      </p:pic>
      <p:sp>
        <p:nvSpPr>
          <p:cNvPr id="409" name="Google Shape;409;p6"/>
          <p:cNvSpPr/>
          <p:nvPr/>
        </p:nvSpPr>
        <p:spPr>
          <a:xfrm>
            <a:off x="1205754" y="4210996"/>
            <a:ext cx="526806" cy="521092"/>
          </a:xfrm>
          <a:prstGeom prst="ellipse">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
          <p:cNvSpPr/>
          <p:nvPr/>
        </p:nvSpPr>
        <p:spPr>
          <a:xfrm>
            <a:off x="-20179" y="-41463"/>
            <a:ext cx="12223340" cy="966351"/>
          </a:xfrm>
          <a:prstGeom prst="rect">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5" name="Google Shape;415;p7"/>
          <p:cNvSpPr txBox="1"/>
          <p:nvPr>
            <p:ph type="title"/>
          </p:nvPr>
        </p:nvSpPr>
        <p:spPr>
          <a:xfrm>
            <a:off x="2980613" y="153257"/>
            <a:ext cx="9230111"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1800"/>
              <a:buFont typeface="Arial"/>
              <a:buNone/>
            </a:pPr>
            <a:r>
              <a:rPr b="0" lang="en-US" sz="1800">
                <a:solidFill>
                  <a:schemeClr val="lt1"/>
                </a:solidFill>
                <a:latin typeface="Arial"/>
                <a:ea typeface="Arial"/>
                <a:cs typeface="Arial"/>
                <a:sym typeface="Arial"/>
              </a:rPr>
              <a:t>The framework will deep dive on the ‘equity of access &amp; opportunities’ lens, cutting across all of our strategic pillars</a:t>
            </a:r>
            <a:endParaRPr b="0" sz="1800">
              <a:solidFill>
                <a:schemeClr val="lt1"/>
              </a:solidFill>
              <a:latin typeface="Arial"/>
              <a:ea typeface="Arial"/>
              <a:cs typeface="Arial"/>
              <a:sym typeface="Arial"/>
            </a:endParaRPr>
          </a:p>
        </p:txBody>
      </p:sp>
      <p:grpSp>
        <p:nvGrpSpPr>
          <p:cNvPr id="416" name="Google Shape;416;p7"/>
          <p:cNvGrpSpPr/>
          <p:nvPr/>
        </p:nvGrpSpPr>
        <p:grpSpPr>
          <a:xfrm>
            <a:off x="1661109" y="1803965"/>
            <a:ext cx="8784749" cy="4178381"/>
            <a:chOff x="1661109" y="1803965"/>
            <a:chExt cx="8922457" cy="4405085"/>
          </a:xfrm>
        </p:grpSpPr>
        <p:pic>
          <p:nvPicPr>
            <p:cNvPr descr="1. Place-based &#10;Collaboration &#10;Design for scale commensurate with a community'syouth unemployment challenge &#10;Partner with OY &amp; community leaders to build collaborative infrastructure guided by a shared vision for impact &#10;Coordinate the local employment ecosystem to address structural barriers, including systemic injustice, to youth economicopportunity &#10;Customize youth employmentstrategies to local needs &amp; current and future market demand &#10;Advance a &quot;suite of solutions&quot; for youth employmentand entrepreneurship, including effective programming as well as policy &amp; advocacy &#10;2. Movement- &#10;building &#10;Reinforce a global narrative &#10;that reflects the full value of &#10;investing in young people &#10;Engage new partners, &#10;advocates and investors &#10;to advance greater &#10;economic opportunity for &#10;• Influence shifts in mindsets, &#10;practices, and policies to &#10;create lasting systemic &#10;change &#10;3. Learning &#10;Network &#10;• Disseminate high- &#10;quality research, &#10;evidence and &#10;best practices &#10;• Host vibrant &#10;communities of &#10;practice to promote &#10;knowledge-sharing and &#10;innovation &#10;• Track, evaluate and &#10;share lessons learned &#10;from systems shifts in &#10;GOYN communities &#10;4. Youth Voice &amp; &#10;Leadership &#10;Center the perspective &#10;of young people in the &#10;creation Of solutions &#10;Partner with a global &#10;network of OY leaders, to &#10;share learning, actions, &#10;and innovations &#10;Link young people to &#10;resources, support and &#10;allies to build youth &#10;agency &#10;5. Diversified &#10;Financing &#10;Mobilize diverse and &#10;innovative sources of &#10;global and local &#10;financing to increase &#10;investment in support of &#10;economic opportunity for &#10;OY &#10;Support communities in &#10;building compelling &#10;business cases for &#10;investment in OY &#10;6. Data &amp; &#10;Technology &#10;Build community capacity &#10;to adopt data-driven &#10;approaches to problem &#10;analysis, collaborative &#10;decision-making and &#10;strategic planning &#10;Support communities in &#10;gathering and sharing new &#10;data about OY &#10;Increase awareness and &#10;uptake Of high-impact &#10;technology solutions across &#10;the network &#10;EQUITY OF ACCESS &amp; OPPORTUNITIES " id="417" name="Google Shape;417;p7"/>
            <p:cNvPicPr preferRelativeResize="0"/>
            <p:nvPr/>
          </p:nvPicPr>
          <p:blipFill rotWithShape="1">
            <a:blip r:embed="rId3">
              <a:alphaModFix/>
            </a:blip>
            <a:srcRect b="0" l="0" r="0" t="0"/>
            <a:stretch/>
          </p:blipFill>
          <p:spPr>
            <a:xfrm>
              <a:off x="1661109" y="1803965"/>
              <a:ext cx="8922457" cy="4405085"/>
            </a:xfrm>
            <a:prstGeom prst="rect">
              <a:avLst/>
            </a:prstGeom>
            <a:noFill/>
            <a:ln>
              <a:noFill/>
            </a:ln>
          </p:spPr>
        </p:pic>
        <p:sp>
          <p:nvSpPr>
            <p:cNvPr id="418" name="Google Shape;418;p7"/>
            <p:cNvSpPr/>
            <p:nvPr/>
          </p:nvSpPr>
          <p:spPr>
            <a:xfrm>
              <a:off x="1865110" y="5722558"/>
              <a:ext cx="8712000" cy="417256"/>
            </a:xfrm>
            <a:prstGeom prst="rect">
              <a:avLst/>
            </a:pr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9" name="Google Shape;419;p7"/>
            <p:cNvSpPr/>
            <p:nvPr/>
          </p:nvSpPr>
          <p:spPr>
            <a:xfrm>
              <a:off x="1849612" y="1901175"/>
              <a:ext cx="8712000" cy="3805885"/>
            </a:xfrm>
            <a:prstGeom prst="rect">
              <a:avLst/>
            </a:prstGeom>
            <a:solidFill>
              <a:schemeClr val="lt1">
                <a:alpha val="1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20" name="Google Shape;420;p7"/>
          <p:cNvSpPr txBox="1"/>
          <p:nvPr/>
        </p:nvSpPr>
        <p:spPr>
          <a:xfrm>
            <a:off x="1985289" y="1648576"/>
            <a:ext cx="2414636" cy="215444"/>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chemeClr val="dk1"/>
              </a:buClr>
              <a:buSzPts val="1400"/>
              <a:buFont typeface="Noto Sans Symbols"/>
              <a:buNone/>
            </a:pPr>
            <a:r>
              <a:rPr b="1" i="0" lang="en-US" sz="1400" u="none" cap="none" strike="noStrike">
                <a:solidFill>
                  <a:schemeClr val="dk1"/>
                </a:solidFill>
                <a:latin typeface="Arial"/>
                <a:ea typeface="Arial"/>
                <a:cs typeface="Arial"/>
                <a:sym typeface="Arial"/>
              </a:rPr>
              <a:t>GOYN strategic pillars</a:t>
            </a:r>
            <a:endParaRPr/>
          </a:p>
        </p:txBody>
      </p:sp>
      <p:sp>
        <p:nvSpPr>
          <p:cNvPr id="421" name="Google Shape;421;p7"/>
          <p:cNvSpPr/>
          <p:nvPr/>
        </p:nvSpPr>
        <p:spPr>
          <a:xfrm>
            <a:off x="1719504" y="6136365"/>
            <a:ext cx="8922456" cy="402753"/>
          </a:xfrm>
          <a:prstGeom prst="roundRect">
            <a:avLst>
              <a:gd fmla="val 16667" name="adj"/>
            </a:avLst>
          </a:prstGeom>
          <a:solidFill>
            <a:schemeClr val="accent1"/>
          </a:solidFill>
          <a:ln>
            <a:noFill/>
          </a:ln>
        </p:spPr>
        <p:txBody>
          <a:bodyPr anchorCtr="0" anchor="ctr" bIns="91425" lIns="182875" spcFirstLastPara="1" rIns="182875" wrap="square" tIns="91425">
            <a:noAutofit/>
          </a:bodyPr>
          <a:lstStyle/>
          <a:p>
            <a:pPr indent="0" lvl="0" marL="0" marR="0" rtl="0" algn="ctr">
              <a:lnSpc>
                <a:spcPct val="100000"/>
              </a:lnSpc>
              <a:spcBef>
                <a:spcPts val="0"/>
              </a:spcBef>
              <a:spcAft>
                <a:spcPts val="0"/>
              </a:spcAft>
              <a:buClr>
                <a:schemeClr val="lt1"/>
              </a:buClr>
              <a:buSzPts val="1400"/>
              <a:buFont typeface="Arial"/>
              <a:buNone/>
            </a:pPr>
            <a:r>
              <a:rPr b="0" i="1" lang="en-US" sz="1400">
                <a:solidFill>
                  <a:schemeClr val="lt1"/>
                </a:solidFill>
                <a:latin typeface="Arial"/>
                <a:ea typeface="Arial"/>
                <a:cs typeface="Arial"/>
                <a:sym typeface="Arial"/>
              </a:rPr>
              <a:t>The following sections put forth a perspective on how GOYN could advance equity of access &amp; opportunities</a:t>
            </a:r>
            <a:endParaRPr b="0" i="1" sz="1400">
              <a:solidFill>
                <a:schemeClr val="lt1"/>
              </a:solidFill>
              <a:latin typeface="Arial"/>
              <a:ea typeface="Arial"/>
              <a:cs typeface="Arial"/>
              <a:sym typeface="Arial"/>
            </a:endParaRPr>
          </a:p>
        </p:txBody>
      </p:sp>
      <p:sp>
        <p:nvSpPr>
          <p:cNvPr id="422" name="Google Shape;422;p7"/>
          <p:cNvSpPr txBox="1"/>
          <p:nvPr/>
        </p:nvSpPr>
        <p:spPr>
          <a:xfrm>
            <a:off x="204194" y="163702"/>
            <a:ext cx="2648329" cy="6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600"/>
              <a:buFont typeface="Arial"/>
              <a:buNone/>
            </a:pPr>
            <a:r>
              <a:rPr b="0" i="0" lang="en-US" sz="1600">
                <a:solidFill>
                  <a:schemeClr val="accent1"/>
                </a:solidFill>
                <a:latin typeface="Arial"/>
                <a:ea typeface="Arial"/>
                <a:cs typeface="Arial"/>
                <a:sym typeface="Arial"/>
              </a:rPr>
              <a:t>INTRODUCTION &amp; OBJECTIVES</a:t>
            </a:r>
            <a:endParaRPr b="0" i="0" sz="1600">
              <a:solidFill>
                <a:schemeClr val="lt1"/>
              </a:solidFill>
              <a:latin typeface="Arial"/>
              <a:ea typeface="Arial"/>
              <a:cs typeface="Arial"/>
              <a:sym typeface="Arial"/>
            </a:endParaRPr>
          </a:p>
        </p:txBody>
      </p:sp>
      <p:cxnSp>
        <p:nvCxnSpPr>
          <p:cNvPr id="423" name="Google Shape;423;p7"/>
          <p:cNvCxnSpPr/>
          <p:nvPr/>
        </p:nvCxnSpPr>
        <p:spPr>
          <a:xfrm>
            <a:off x="2716868" y="-41463"/>
            <a:ext cx="0" cy="966351"/>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8"/>
          <p:cNvSpPr/>
          <p:nvPr/>
        </p:nvSpPr>
        <p:spPr>
          <a:xfrm>
            <a:off x="-1" y="0"/>
            <a:ext cx="12192001" cy="6858000"/>
          </a:xfrm>
          <a:prstGeom prst="rect">
            <a:avLst/>
          </a:prstGeom>
          <a:gradFill>
            <a:gsLst>
              <a:gs pos="0">
                <a:srgbClr val="00A0CC">
                  <a:alpha val="90196"/>
                </a:srgbClr>
              </a:gs>
              <a:gs pos="99000">
                <a:srgbClr val="03477B">
                  <a:alpha val="95686"/>
                </a:srgbClr>
              </a:gs>
              <a:gs pos="100000">
                <a:srgbClr val="03477B">
                  <a:alpha val="95686"/>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0" name="Google Shape;430;p8"/>
          <p:cNvSpPr/>
          <p:nvPr/>
        </p:nvSpPr>
        <p:spPr>
          <a:xfrm rot="10800000">
            <a:off x="6928" y="0"/>
            <a:ext cx="12192001" cy="6858000"/>
          </a:xfrm>
          <a:prstGeom prst="rect">
            <a:avLst/>
          </a:prstGeom>
          <a:gradFill>
            <a:gsLst>
              <a:gs pos="0">
                <a:srgbClr val="00A0CC">
                  <a:alpha val="0"/>
                </a:srgbClr>
              </a:gs>
              <a:gs pos="96000">
                <a:srgbClr val="03477B">
                  <a:alpha val="41960"/>
                </a:srgbClr>
              </a:gs>
              <a:gs pos="100000">
                <a:srgbClr val="03477B">
                  <a:alpha val="4196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p8"/>
          <p:cNvSpPr txBox="1"/>
          <p:nvPr>
            <p:ph type="title"/>
          </p:nvPr>
        </p:nvSpPr>
        <p:spPr>
          <a:xfrm>
            <a:off x="2732690" y="3139467"/>
            <a:ext cx="6390290" cy="122970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Arial"/>
              <a:buNone/>
            </a:pPr>
            <a:r>
              <a:rPr b="0" lang="en-US">
                <a:solidFill>
                  <a:schemeClr val="lt1"/>
                </a:solidFill>
                <a:latin typeface="Arial"/>
                <a:ea typeface="Arial"/>
                <a:cs typeface="Arial"/>
                <a:sym typeface="Arial"/>
              </a:rPr>
              <a:t>Draft framework for </a:t>
            </a:r>
            <a:r>
              <a:rPr lang="en-US">
                <a:solidFill>
                  <a:srgbClr val="84E3FF"/>
                </a:solidFill>
                <a:latin typeface="Arial"/>
                <a:ea typeface="Arial"/>
                <a:cs typeface="Arial"/>
                <a:sym typeface="Arial"/>
              </a:rPr>
              <a:t>equity</a:t>
            </a:r>
            <a:r>
              <a:rPr b="0" lang="en-US">
                <a:solidFill>
                  <a:schemeClr val="lt1"/>
                </a:solidFill>
                <a:latin typeface="Arial"/>
                <a:ea typeface="Arial"/>
                <a:cs typeface="Arial"/>
                <a:sym typeface="Arial"/>
              </a:rPr>
              <a:t> </a:t>
            </a:r>
            <a:br>
              <a:rPr b="0" lang="en-US">
                <a:solidFill>
                  <a:schemeClr val="lt1"/>
                </a:solidFill>
                <a:latin typeface="Arial"/>
                <a:ea typeface="Arial"/>
                <a:cs typeface="Arial"/>
                <a:sym typeface="Arial"/>
              </a:rPr>
            </a:br>
            <a:r>
              <a:rPr b="0" lang="en-US">
                <a:solidFill>
                  <a:schemeClr val="lt1"/>
                </a:solidFill>
                <a:latin typeface="Arial"/>
                <a:ea typeface="Arial"/>
                <a:cs typeface="Arial"/>
                <a:sym typeface="Arial"/>
              </a:rPr>
              <a:t>and </a:t>
            </a:r>
            <a:r>
              <a:rPr lang="en-US">
                <a:solidFill>
                  <a:srgbClr val="84E3FF"/>
                </a:solidFill>
                <a:latin typeface="Arial"/>
                <a:ea typeface="Arial"/>
                <a:cs typeface="Arial"/>
                <a:sym typeface="Arial"/>
              </a:rPr>
              <a:t>structural justice</a:t>
            </a:r>
            <a:endParaRPr/>
          </a:p>
        </p:txBody>
      </p:sp>
      <p:pic>
        <p:nvPicPr>
          <p:cNvPr id="432" name="Google Shape;432;p8"/>
          <p:cNvPicPr preferRelativeResize="0"/>
          <p:nvPr/>
        </p:nvPicPr>
        <p:blipFill rotWithShape="1">
          <a:blip r:embed="rId3">
            <a:alphaModFix/>
          </a:blip>
          <a:srcRect b="0" l="0" r="0" t="0"/>
          <a:stretch/>
        </p:blipFill>
        <p:spPr>
          <a:xfrm>
            <a:off x="10756258" y="177557"/>
            <a:ext cx="1210325" cy="439145"/>
          </a:xfrm>
          <a:prstGeom prst="rect">
            <a:avLst/>
          </a:prstGeom>
          <a:noFill/>
          <a:ln>
            <a:noFill/>
          </a:ln>
        </p:spPr>
      </p:pic>
      <p:sp>
        <p:nvSpPr>
          <p:cNvPr id="433" name="Google Shape;433;p8"/>
          <p:cNvSpPr txBox="1"/>
          <p:nvPr/>
        </p:nvSpPr>
        <p:spPr>
          <a:xfrm>
            <a:off x="225417" y="247428"/>
            <a:ext cx="3705225" cy="369274"/>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12C4D"/>
              </a:buClr>
              <a:buSzPts val="1800"/>
              <a:buFont typeface="Arial"/>
              <a:buNone/>
            </a:pPr>
            <a:r>
              <a:rPr b="1" i="0" lang="en-US" sz="1800">
                <a:solidFill>
                  <a:srgbClr val="012C4D"/>
                </a:solidFill>
                <a:latin typeface="Arial"/>
                <a:ea typeface="Arial"/>
                <a:cs typeface="Arial"/>
                <a:sym typeface="Arial"/>
              </a:rPr>
              <a:t>CHAPTER 02</a:t>
            </a:r>
            <a:endParaRPr b="1" i="0" sz="1800">
              <a:solidFill>
                <a:srgbClr val="012C4D"/>
              </a:solidFill>
              <a:latin typeface="Arial"/>
              <a:ea typeface="Arial"/>
              <a:cs typeface="Arial"/>
              <a:sym typeface="Arial"/>
            </a:endParaRPr>
          </a:p>
        </p:txBody>
      </p:sp>
      <p:cxnSp>
        <p:nvCxnSpPr>
          <p:cNvPr id="434" name="Google Shape;434;p8"/>
          <p:cNvCxnSpPr/>
          <p:nvPr/>
        </p:nvCxnSpPr>
        <p:spPr>
          <a:xfrm>
            <a:off x="-38449" y="772721"/>
            <a:ext cx="12237378" cy="0"/>
          </a:xfrm>
          <a:prstGeom prst="straightConnector1">
            <a:avLst/>
          </a:prstGeom>
          <a:noFill/>
          <a:ln cap="flat" cmpd="sng" w="15875">
            <a:solidFill>
              <a:srgbClr val="012C4D"/>
            </a:solidFill>
            <a:prstDash val="solid"/>
            <a:miter lim="800000"/>
            <a:headEnd len="sm" w="sm" type="none"/>
            <a:tailEnd len="sm" w="sm" type="none"/>
          </a:ln>
        </p:spPr>
      </p:cxnSp>
      <p:sp>
        <p:nvSpPr>
          <p:cNvPr id="435" name="Google Shape;435;p8"/>
          <p:cNvSpPr txBox="1"/>
          <p:nvPr/>
        </p:nvSpPr>
        <p:spPr>
          <a:xfrm>
            <a:off x="11496663" y="6366644"/>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436" name="Google Shape;436;p8"/>
          <p:cNvSpPr txBox="1"/>
          <p:nvPr/>
        </p:nvSpPr>
        <p:spPr>
          <a:xfrm>
            <a:off x="4075222" y="2788087"/>
            <a:ext cx="3705225" cy="36927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lt1"/>
              </a:buClr>
              <a:buSzPts val="1400"/>
              <a:buFont typeface="Arial"/>
              <a:buNone/>
            </a:pPr>
            <a:r>
              <a:rPr b="1" i="0" lang="en-US" sz="1400">
                <a:solidFill>
                  <a:schemeClr val="lt1"/>
                </a:solidFill>
                <a:latin typeface="Arial"/>
                <a:ea typeface="Arial"/>
                <a:cs typeface="Arial"/>
                <a:sym typeface="Arial"/>
              </a:rPr>
              <a:t>FRAMEWORK</a:t>
            </a:r>
            <a:endParaRPr b="1" i="0" sz="14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9"/>
          <p:cNvSpPr/>
          <p:nvPr/>
        </p:nvSpPr>
        <p:spPr>
          <a:xfrm rot="10800000">
            <a:off x="514768" y="926673"/>
            <a:ext cx="5507657" cy="966352"/>
          </a:xfrm>
          <a:prstGeom prst="round2SameRect">
            <a:avLst>
              <a:gd fmla="val 10385"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3" name="Google Shape;443;p9"/>
          <p:cNvSpPr txBox="1"/>
          <p:nvPr/>
        </p:nvSpPr>
        <p:spPr>
          <a:xfrm>
            <a:off x="702030" y="1114672"/>
            <a:ext cx="4212000" cy="5925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Partners and members would benefit from a framework that creates…</a:t>
            </a:r>
            <a:endParaRPr/>
          </a:p>
        </p:txBody>
      </p:sp>
      <p:sp>
        <p:nvSpPr>
          <p:cNvPr id="444" name="Google Shape;444;p9"/>
          <p:cNvSpPr txBox="1"/>
          <p:nvPr/>
        </p:nvSpPr>
        <p:spPr>
          <a:xfrm>
            <a:off x="6844048" y="2099827"/>
            <a:ext cx="4895927" cy="26930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00">
                <a:solidFill>
                  <a:schemeClr val="accent1"/>
                </a:solidFill>
                <a:latin typeface="Arial"/>
                <a:ea typeface="Arial"/>
                <a:cs typeface="Arial"/>
                <a:sym typeface="Arial"/>
              </a:rPr>
              <a:t>RELEVANT |</a:t>
            </a:r>
            <a:r>
              <a:rPr lang="en-US" sz="1300">
                <a:solidFill>
                  <a:schemeClr val="accent1"/>
                </a:solidFill>
                <a:latin typeface="Arial"/>
                <a:ea typeface="Arial"/>
                <a:cs typeface="Arial"/>
                <a:sym typeface="Arial"/>
              </a:rPr>
              <a:t> </a:t>
            </a:r>
            <a:r>
              <a:rPr lang="en-US" sz="1300">
                <a:solidFill>
                  <a:schemeClr val="dk2"/>
                </a:solidFill>
                <a:latin typeface="Arial"/>
                <a:ea typeface="Arial"/>
                <a:cs typeface="Arial"/>
                <a:sym typeface="Arial"/>
              </a:rPr>
              <a:t>Can be applied across all current and future GOYN communities, whereby individuals across all backgrounds can see themselves in it</a:t>
            </a:r>
            <a:endParaRPr/>
          </a:p>
          <a:p>
            <a:pPr indent="0" lvl="0" marL="0" marR="0" rtl="0" algn="l">
              <a:spcBef>
                <a:spcPts val="0"/>
              </a:spcBef>
              <a:spcAft>
                <a:spcPts val="0"/>
              </a:spcAft>
              <a:buNone/>
            </a:pPr>
            <a:r>
              <a:t/>
            </a:r>
            <a:endParaRPr sz="1300">
              <a:solidFill>
                <a:schemeClr val="dk1"/>
              </a:solidFill>
              <a:latin typeface="Arial"/>
              <a:ea typeface="Arial"/>
              <a:cs typeface="Arial"/>
              <a:sym typeface="Arial"/>
            </a:endParaRPr>
          </a:p>
          <a:p>
            <a:pPr indent="0" lvl="0" marL="0" marR="0" rtl="0" algn="l">
              <a:spcBef>
                <a:spcPts val="0"/>
              </a:spcBef>
              <a:spcAft>
                <a:spcPts val="0"/>
              </a:spcAft>
              <a:buNone/>
            </a:pPr>
            <a:r>
              <a:rPr b="1" lang="en-US" sz="1300">
                <a:solidFill>
                  <a:schemeClr val="accent1"/>
                </a:solidFill>
                <a:latin typeface="Arial"/>
                <a:ea typeface="Arial"/>
                <a:cs typeface="Arial"/>
                <a:sym typeface="Arial"/>
              </a:rPr>
              <a:t>NUANCED | </a:t>
            </a:r>
            <a:r>
              <a:rPr lang="en-US" sz="1300">
                <a:solidFill>
                  <a:schemeClr val="dk2"/>
                </a:solidFill>
                <a:latin typeface="Arial"/>
                <a:ea typeface="Arial"/>
                <a:cs typeface="Arial"/>
                <a:sym typeface="Arial"/>
              </a:rPr>
              <a:t>Has sufficient flexibility for different communities to contextualize the framework to the issues most pressing to disadvantaged OY</a:t>
            </a:r>
            <a:endParaRPr/>
          </a:p>
          <a:p>
            <a:pPr indent="0" lvl="0" marL="0" marR="0" rtl="0" algn="l">
              <a:spcBef>
                <a:spcPts val="0"/>
              </a:spcBef>
              <a:spcAft>
                <a:spcPts val="0"/>
              </a:spcAft>
              <a:buNone/>
            </a:pPr>
            <a:r>
              <a:t/>
            </a:r>
            <a:endParaRPr sz="1300">
              <a:solidFill>
                <a:schemeClr val="dk1"/>
              </a:solidFill>
              <a:latin typeface="Arial"/>
              <a:ea typeface="Arial"/>
              <a:cs typeface="Arial"/>
              <a:sym typeface="Arial"/>
            </a:endParaRPr>
          </a:p>
          <a:p>
            <a:pPr indent="0" lvl="0" marL="0" marR="0" rtl="0" algn="l">
              <a:spcBef>
                <a:spcPts val="0"/>
              </a:spcBef>
              <a:spcAft>
                <a:spcPts val="0"/>
              </a:spcAft>
              <a:buNone/>
            </a:pPr>
            <a:r>
              <a:rPr b="1" lang="en-US" sz="1300">
                <a:solidFill>
                  <a:schemeClr val="accent1"/>
                </a:solidFill>
                <a:latin typeface="Arial"/>
                <a:ea typeface="Arial"/>
                <a:cs typeface="Arial"/>
                <a:sym typeface="Arial"/>
              </a:rPr>
              <a:t>ADAPTIVE | </a:t>
            </a:r>
            <a:r>
              <a:rPr lang="en-US" sz="1300">
                <a:solidFill>
                  <a:schemeClr val="dk2"/>
                </a:solidFill>
                <a:latin typeface="Arial"/>
                <a:ea typeface="Arial"/>
                <a:cs typeface="Arial"/>
                <a:sym typeface="Arial"/>
              </a:rPr>
              <a:t>Enables GOYN members to consider any dimension of diversity and their intersections in its work</a:t>
            </a:r>
            <a:endParaRPr/>
          </a:p>
          <a:p>
            <a:pPr indent="0" lvl="0" marL="0" marR="0" rtl="0" algn="l">
              <a:spcBef>
                <a:spcPts val="0"/>
              </a:spcBef>
              <a:spcAft>
                <a:spcPts val="0"/>
              </a:spcAft>
              <a:buNone/>
            </a:pPr>
            <a:r>
              <a:t/>
            </a:r>
            <a:endParaRPr sz="1300">
              <a:solidFill>
                <a:srgbClr val="0B1450"/>
              </a:solidFill>
              <a:latin typeface="Arial"/>
              <a:ea typeface="Arial"/>
              <a:cs typeface="Arial"/>
              <a:sym typeface="Arial"/>
            </a:endParaRPr>
          </a:p>
          <a:p>
            <a:pPr indent="0" lvl="0" marL="0" marR="0" rtl="0" algn="l">
              <a:spcBef>
                <a:spcPts val="0"/>
              </a:spcBef>
              <a:spcAft>
                <a:spcPts val="0"/>
              </a:spcAft>
              <a:buNone/>
            </a:pPr>
            <a:r>
              <a:rPr b="1" lang="en-US" sz="1300">
                <a:solidFill>
                  <a:schemeClr val="accent1"/>
                </a:solidFill>
                <a:latin typeface="Arial"/>
                <a:ea typeface="Arial"/>
                <a:cs typeface="Arial"/>
                <a:sym typeface="Arial"/>
              </a:rPr>
              <a:t>ACTIONABLE | </a:t>
            </a:r>
            <a:r>
              <a:rPr lang="en-US" sz="1300">
                <a:solidFill>
                  <a:schemeClr val="dk2"/>
                </a:solidFill>
                <a:latin typeface="Arial"/>
                <a:ea typeface="Arial"/>
                <a:cs typeface="Arial"/>
                <a:sym typeface="Arial"/>
              </a:rPr>
              <a:t>Helps different communities identify concrete activities or actions to address the most pertinent barriers </a:t>
            </a:r>
            <a:endParaRPr sz="1300">
              <a:solidFill>
                <a:schemeClr val="dk2"/>
              </a:solidFill>
              <a:latin typeface="Arial"/>
              <a:ea typeface="Arial"/>
              <a:cs typeface="Arial"/>
              <a:sym typeface="Arial"/>
            </a:endParaRPr>
          </a:p>
        </p:txBody>
      </p:sp>
      <p:sp>
        <p:nvSpPr>
          <p:cNvPr id="445" name="Google Shape;445;p9"/>
          <p:cNvSpPr txBox="1"/>
          <p:nvPr/>
        </p:nvSpPr>
        <p:spPr>
          <a:xfrm>
            <a:off x="1039743" y="2187481"/>
            <a:ext cx="4895322"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00">
                <a:solidFill>
                  <a:schemeClr val="accent1"/>
                </a:solidFill>
                <a:latin typeface="Arial"/>
                <a:ea typeface="Arial"/>
                <a:cs typeface="Arial"/>
                <a:sym typeface="Arial"/>
              </a:rPr>
              <a:t>INCREASED FOCUS | </a:t>
            </a:r>
            <a:r>
              <a:rPr lang="en-US" sz="1300">
                <a:solidFill>
                  <a:schemeClr val="dk2"/>
                </a:solidFill>
                <a:latin typeface="Arial"/>
                <a:ea typeface="Arial"/>
                <a:cs typeface="Arial"/>
                <a:sym typeface="Arial"/>
              </a:rPr>
              <a:t>Building a </a:t>
            </a:r>
            <a:r>
              <a:rPr b="1" lang="en-US" sz="1300">
                <a:solidFill>
                  <a:schemeClr val="dk2"/>
                </a:solidFill>
                <a:latin typeface="Arial"/>
                <a:ea typeface="Arial"/>
                <a:cs typeface="Arial"/>
                <a:sym typeface="Arial"/>
              </a:rPr>
              <a:t>clear vision, goals and outcomes</a:t>
            </a:r>
            <a:r>
              <a:rPr lang="en-US" sz="1300">
                <a:solidFill>
                  <a:schemeClr val="dk2"/>
                </a:solidFill>
                <a:latin typeface="Arial"/>
                <a:ea typeface="Arial"/>
                <a:cs typeface="Arial"/>
                <a:sym typeface="Arial"/>
              </a:rPr>
              <a:t> around equity and structural justice that provide focus and direction to the work of GOYN and members</a:t>
            </a:r>
            <a:endParaRPr/>
          </a:p>
          <a:p>
            <a:pPr indent="0" lvl="0" marL="0" marR="0" rtl="0" algn="l">
              <a:spcBef>
                <a:spcPts val="0"/>
              </a:spcBef>
              <a:spcAft>
                <a:spcPts val="0"/>
              </a:spcAft>
              <a:buNone/>
            </a:pPr>
            <a:r>
              <a:t/>
            </a:r>
            <a:endParaRPr sz="1300">
              <a:solidFill>
                <a:schemeClr val="dk1"/>
              </a:solidFill>
              <a:latin typeface="Arial"/>
              <a:ea typeface="Arial"/>
              <a:cs typeface="Arial"/>
              <a:sym typeface="Arial"/>
            </a:endParaRPr>
          </a:p>
          <a:p>
            <a:pPr indent="0" lvl="0" marL="0" marR="0" rtl="0" algn="l">
              <a:spcBef>
                <a:spcPts val="0"/>
              </a:spcBef>
              <a:spcAft>
                <a:spcPts val="0"/>
              </a:spcAft>
              <a:buNone/>
            </a:pPr>
            <a:r>
              <a:rPr b="1" lang="en-US" sz="1300">
                <a:solidFill>
                  <a:schemeClr val="accent1"/>
                </a:solidFill>
                <a:latin typeface="Arial"/>
                <a:ea typeface="Arial"/>
                <a:cs typeface="Arial"/>
                <a:sym typeface="Arial"/>
              </a:rPr>
              <a:t>GREATER ACCOUNTABILITY | </a:t>
            </a:r>
            <a:r>
              <a:rPr lang="en-US" sz="1300">
                <a:solidFill>
                  <a:schemeClr val="dk2"/>
                </a:solidFill>
                <a:latin typeface="Arial"/>
                <a:ea typeface="Arial"/>
                <a:cs typeface="Arial"/>
                <a:sym typeface="Arial"/>
              </a:rPr>
              <a:t>Helping GOYN and partners understand </a:t>
            </a:r>
            <a:r>
              <a:rPr b="1" lang="en-US" sz="1300">
                <a:solidFill>
                  <a:schemeClr val="dk2"/>
                </a:solidFill>
                <a:latin typeface="Arial"/>
                <a:ea typeface="Arial"/>
                <a:cs typeface="Arial"/>
                <a:sym typeface="Arial"/>
              </a:rPr>
              <a:t>what success looks like</a:t>
            </a:r>
            <a:r>
              <a:rPr lang="en-US" sz="1300">
                <a:solidFill>
                  <a:schemeClr val="dk2"/>
                </a:solidFill>
                <a:latin typeface="Arial"/>
                <a:ea typeface="Arial"/>
                <a:cs typeface="Arial"/>
                <a:sym typeface="Arial"/>
              </a:rPr>
              <a:t>, and whether they are on track towards achieving it</a:t>
            </a:r>
            <a:endParaRPr/>
          </a:p>
          <a:p>
            <a:pPr indent="0" lvl="0" marL="0" marR="0" rtl="0" algn="l">
              <a:spcBef>
                <a:spcPts val="0"/>
              </a:spcBef>
              <a:spcAft>
                <a:spcPts val="0"/>
              </a:spcAft>
              <a:buNone/>
            </a:pPr>
            <a:r>
              <a:t/>
            </a:r>
            <a:endParaRPr sz="1300">
              <a:solidFill>
                <a:schemeClr val="dk1"/>
              </a:solidFill>
              <a:latin typeface="Arial"/>
              <a:ea typeface="Arial"/>
              <a:cs typeface="Arial"/>
              <a:sym typeface="Arial"/>
            </a:endParaRPr>
          </a:p>
          <a:p>
            <a:pPr indent="0" lvl="0" marL="0" marR="0" rtl="0" algn="l">
              <a:spcBef>
                <a:spcPts val="0"/>
              </a:spcBef>
              <a:spcAft>
                <a:spcPts val="0"/>
              </a:spcAft>
              <a:buNone/>
            </a:pPr>
            <a:r>
              <a:rPr b="1" lang="en-US" sz="1300">
                <a:solidFill>
                  <a:schemeClr val="accent1"/>
                </a:solidFill>
                <a:latin typeface="Arial"/>
                <a:ea typeface="Arial"/>
                <a:cs typeface="Arial"/>
                <a:sym typeface="Arial"/>
              </a:rPr>
              <a:t>COMMON TERMINOLOGY | </a:t>
            </a:r>
            <a:r>
              <a:rPr lang="en-US" sz="1300">
                <a:solidFill>
                  <a:schemeClr val="dk2"/>
                </a:solidFill>
                <a:latin typeface="Arial"/>
                <a:ea typeface="Arial"/>
                <a:cs typeface="Arial"/>
                <a:sym typeface="Arial"/>
              </a:rPr>
              <a:t>Aligning the organization around a </a:t>
            </a:r>
            <a:r>
              <a:rPr b="1" lang="en-US" sz="1300">
                <a:solidFill>
                  <a:schemeClr val="dk2"/>
                </a:solidFill>
                <a:latin typeface="Arial"/>
                <a:ea typeface="Arial"/>
                <a:cs typeface="Arial"/>
                <a:sym typeface="Arial"/>
              </a:rPr>
              <a:t>consistent understanding </a:t>
            </a:r>
            <a:r>
              <a:rPr lang="en-US" sz="1300">
                <a:solidFill>
                  <a:schemeClr val="dk2"/>
                </a:solidFill>
                <a:latin typeface="Arial"/>
                <a:ea typeface="Arial"/>
                <a:cs typeface="Arial"/>
                <a:sym typeface="Arial"/>
              </a:rPr>
              <a:t>of equity and structural justice, using </a:t>
            </a:r>
            <a:r>
              <a:rPr b="1" lang="en-US" sz="1300">
                <a:solidFill>
                  <a:schemeClr val="dk2"/>
                </a:solidFill>
                <a:latin typeface="Arial"/>
                <a:ea typeface="Arial"/>
                <a:cs typeface="Arial"/>
                <a:sym typeface="Arial"/>
              </a:rPr>
              <a:t>plain language </a:t>
            </a:r>
            <a:r>
              <a:rPr lang="en-US" sz="1300">
                <a:solidFill>
                  <a:schemeClr val="dk2"/>
                </a:solidFill>
                <a:latin typeface="Arial"/>
                <a:ea typeface="Arial"/>
                <a:cs typeface="Arial"/>
                <a:sym typeface="Arial"/>
              </a:rPr>
              <a:t>to which all partners, communities and individuals are able to relate </a:t>
            </a:r>
            <a:endParaRPr/>
          </a:p>
        </p:txBody>
      </p:sp>
      <p:sp>
        <p:nvSpPr>
          <p:cNvPr id="446" name="Google Shape;446;p9"/>
          <p:cNvSpPr txBox="1"/>
          <p:nvPr/>
        </p:nvSpPr>
        <p:spPr>
          <a:xfrm>
            <a:off x="193386" y="5466999"/>
            <a:ext cx="1179016"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QUOTES FROM INTERVIEWS:</a:t>
            </a:r>
            <a:endParaRPr sz="1100">
              <a:solidFill>
                <a:schemeClr val="dk1"/>
              </a:solidFill>
              <a:latin typeface="Arial"/>
              <a:ea typeface="Arial"/>
              <a:cs typeface="Arial"/>
              <a:sym typeface="Arial"/>
            </a:endParaRPr>
          </a:p>
        </p:txBody>
      </p:sp>
      <p:sp>
        <p:nvSpPr>
          <p:cNvPr id="447" name="Google Shape;447;p9"/>
          <p:cNvSpPr txBox="1"/>
          <p:nvPr/>
        </p:nvSpPr>
        <p:spPr>
          <a:xfrm>
            <a:off x="208712" y="6465989"/>
            <a:ext cx="28000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000">
                <a:solidFill>
                  <a:srgbClr val="929292"/>
                </a:solidFill>
                <a:latin typeface="Arial"/>
                <a:ea typeface="Arial"/>
                <a:cs typeface="Arial"/>
                <a:sym typeface="Arial"/>
              </a:rPr>
              <a:t>Source: Dalberg interviews with key partners</a:t>
            </a:r>
            <a:endParaRPr i="1" sz="1000">
              <a:solidFill>
                <a:srgbClr val="929292"/>
              </a:solidFill>
              <a:latin typeface="Arial"/>
              <a:ea typeface="Arial"/>
              <a:cs typeface="Arial"/>
              <a:sym typeface="Arial"/>
            </a:endParaRPr>
          </a:p>
        </p:txBody>
      </p:sp>
      <p:sp>
        <p:nvSpPr>
          <p:cNvPr id="448" name="Google Shape;448;p9"/>
          <p:cNvSpPr/>
          <p:nvPr/>
        </p:nvSpPr>
        <p:spPr>
          <a:xfrm rot="10800000">
            <a:off x="1484710" y="5370711"/>
            <a:ext cx="5523330" cy="907366"/>
          </a:xfrm>
          <a:prstGeom prst="round2SameRect">
            <a:avLst>
              <a:gd fmla="val 13192"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9" name="Google Shape;449;p9"/>
          <p:cNvSpPr/>
          <p:nvPr/>
        </p:nvSpPr>
        <p:spPr>
          <a:xfrm>
            <a:off x="1972161" y="5294738"/>
            <a:ext cx="5012340" cy="96635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1200">
                <a:solidFill>
                  <a:schemeClr val="dk1"/>
                </a:solidFill>
                <a:latin typeface="Arial"/>
                <a:ea typeface="Arial"/>
                <a:cs typeface="Arial"/>
                <a:sym typeface="Arial"/>
              </a:rPr>
              <a:t>We are already doing a lot of these things [related to equity and structural justice], but there’s room to be more </a:t>
            </a:r>
            <a:r>
              <a:rPr b="1" i="1" lang="en-US" sz="1200">
                <a:solidFill>
                  <a:schemeClr val="dk1"/>
                </a:solidFill>
                <a:latin typeface="Arial"/>
                <a:ea typeface="Arial"/>
                <a:cs typeface="Arial"/>
                <a:sym typeface="Arial"/>
              </a:rPr>
              <a:t>intentional </a:t>
            </a:r>
            <a:r>
              <a:rPr i="1" lang="en-US" sz="1200">
                <a:solidFill>
                  <a:schemeClr val="dk1"/>
                </a:solidFill>
                <a:latin typeface="Arial"/>
                <a:ea typeface="Arial"/>
                <a:cs typeface="Arial"/>
                <a:sym typeface="Arial"/>
              </a:rPr>
              <a:t>about what we do and define what the </a:t>
            </a:r>
            <a:r>
              <a:rPr b="1" i="1" lang="en-US" sz="1200">
                <a:solidFill>
                  <a:schemeClr val="dk1"/>
                </a:solidFill>
                <a:latin typeface="Arial"/>
                <a:ea typeface="Arial"/>
                <a:cs typeface="Arial"/>
                <a:sym typeface="Arial"/>
              </a:rPr>
              <a:t>goal posts </a:t>
            </a:r>
            <a:r>
              <a:rPr i="1" lang="en-US" sz="1200">
                <a:solidFill>
                  <a:schemeClr val="dk1"/>
                </a:solidFill>
                <a:latin typeface="Arial"/>
                <a:ea typeface="Arial"/>
                <a:cs typeface="Arial"/>
                <a:sym typeface="Arial"/>
              </a:rPr>
              <a:t>are that we’re driving towards</a:t>
            </a:r>
            <a:endParaRPr/>
          </a:p>
        </p:txBody>
      </p:sp>
      <p:sp>
        <p:nvSpPr>
          <p:cNvPr id="450" name="Google Shape;450;p9"/>
          <p:cNvSpPr/>
          <p:nvPr/>
        </p:nvSpPr>
        <p:spPr>
          <a:xfrm rot="10800000">
            <a:off x="7249082" y="5377793"/>
            <a:ext cx="4697367" cy="907366"/>
          </a:xfrm>
          <a:prstGeom prst="round2SameRect">
            <a:avLst>
              <a:gd fmla="val 10875"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1" name="Google Shape;451;p9"/>
          <p:cNvSpPr/>
          <p:nvPr/>
        </p:nvSpPr>
        <p:spPr>
          <a:xfrm>
            <a:off x="7745944" y="5436720"/>
            <a:ext cx="4542620" cy="70627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1200">
                <a:solidFill>
                  <a:schemeClr val="dk1"/>
                </a:solidFill>
                <a:latin typeface="Arial"/>
                <a:ea typeface="Arial"/>
                <a:cs typeface="Arial"/>
                <a:sym typeface="Arial"/>
              </a:rPr>
              <a:t>I would like to see a framework that's concise and able to </a:t>
            </a:r>
            <a:br>
              <a:rPr i="1" lang="en-US" sz="1200">
                <a:solidFill>
                  <a:schemeClr val="dk1"/>
                </a:solidFill>
                <a:latin typeface="Arial"/>
                <a:ea typeface="Arial"/>
                <a:cs typeface="Arial"/>
                <a:sym typeface="Arial"/>
              </a:rPr>
            </a:br>
            <a:r>
              <a:rPr i="1" lang="en-US" sz="1200">
                <a:solidFill>
                  <a:schemeClr val="dk1"/>
                </a:solidFill>
                <a:latin typeface="Arial"/>
                <a:ea typeface="Arial"/>
                <a:cs typeface="Arial"/>
                <a:sym typeface="Arial"/>
              </a:rPr>
              <a:t>distil all the different aspects of equity </a:t>
            </a:r>
            <a:r>
              <a:rPr b="1" i="1" lang="en-US" sz="1200">
                <a:solidFill>
                  <a:schemeClr val="dk1"/>
                </a:solidFill>
                <a:latin typeface="Arial"/>
                <a:ea typeface="Arial"/>
                <a:cs typeface="Arial"/>
                <a:sym typeface="Arial"/>
              </a:rPr>
              <a:t>without sacrificing </a:t>
            </a:r>
            <a:br>
              <a:rPr b="1" i="1" lang="en-US" sz="1200">
                <a:solidFill>
                  <a:schemeClr val="dk1"/>
                </a:solidFill>
                <a:latin typeface="Arial"/>
                <a:ea typeface="Arial"/>
                <a:cs typeface="Arial"/>
                <a:sym typeface="Arial"/>
              </a:rPr>
            </a:br>
            <a:r>
              <a:rPr b="1" i="1" lang="en-US" sz="1200">
                <a:solidFill>
                  <a:schemeClr val="dk1"/>
                </a:solidFill>
                <a:latin typeface="Arial"/>
                <a:ea typeface="Arial"/>
                <a:cs typeface="Arial"/>
                <a:sym typeface="Arial"/>
              </a:rPr>
              <a:t>the place-based lens</a:t>
            </a:r>
            <a:endParaRPr i="1" sz="1200">
              <a:solidFill>
                <a:schemeClr val="dk1"/>
              </a:solidFill>
              <a:latin typeface="Arial"/>
              <a:ea typeface="Arial"/>
              <a:cs typeface="Arial"/>
              <a:sym typeface="Arial"/>
            </a:endParaRPr>
          </a:p>
        </p:txBody>
      </p:sp>
      <p:sp>
        <p:nvSpPr>
          <p:cNvPr id="452" name="Google Shape;452;p9"/>
          <p:cNvSpPr/>
          <p:nvPr/>
        </p:nvSpPr>
        <p:spPr>
          <a:xfrm rot="10800000">
            <a:off x="6355723" y="924887"/>
            <a:ext cx="5384279" cy="965276"/>
          </a:xfrm>
          <a:prstGeom prst="round2SameRect">
            <a:avLst>
              <a:gd fmla="val 10378"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3" name="Google Shape;453;p9"/>
          <p:cNvSpPr txBox="1"/>
          <p:nvPr/>
        </p:nvSpPr>
        <p:spPr>
          <a:xfrm>
            <a:off x="6674545" y="1278278"/>
            <a:ext cx="4212000" cy="47578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…and that is designed in a way that is:</a:t>
            </a:r>
            <a:endParaRPr/>
          </a:p>
        </p:txBody>
      </p:sp>
      <p:sp>
        <p:nvSpPr>
          <p:cNvPr id="454" name="Google Shape;454;p9"/>
          <p:cNvSpPr/>
          <p:nvPr/>
        </p:nvSpPr>
        <p:spPr>
          <a:xfrm>
            <a:off x="-20179" y="-41463"/>
            <a:ext cx="12223340" cy="966351"/>
          </a:xfrm>
          <a:prstGeom prst="rect">
            <a:avLst/>
          </a:prstGeom>
          <a:solidFill>
            <a:srgbClr val="012C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5" name="Google Shape;455;p9"/>
          <p:cNvSpPr txBox="1"/>
          <p:nvPr>
            <p:ph type="title"/>
          </p:nvPr>
        </p:nvSpPr>
        <p:spPr>
          <a:xfrm>
            <a:off x="323464" y="256682"/>
            <a:ext cx="1743117" cy="6056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rial"/>
              <a:buNone/>
            </a:pPr>
            <a:r>
              <a:rPr lang="en-US" sz="1800">
                <a:solidFill>
                  <a:schemeClr val="accent1"/>
                </a:solidFill>
              </a:rPr>
              <a:t>PURPOSE</a:t>
            </a:r>
            <a:endParaRPr b="0" sz="1800">
              <a:solidFill>
                <a:schemeClr val="lt1"/>
              </a:solidFill>
            </a:endParaRPr>
          </a:p>
        </p:txBody>
      </p:sp>
      <p:cxnSp>
        <p:nvCxnSpPr>
          <p:cNvPr id="456" name="Google Shape;456;p9"/>
          <p:cNvCxnSpPr/>
          <p:nvPr/>
        </p:nvCxnSpPr>
        <p:spPr>
          <a:xfrm>
            <a:off x="-4509" y="5385659"/>
            <a:ext cx="12192000" cy="0"/>
          </a:xfrm>
          <a:prstGeom prst="straightConnector1">
            <a:avLst/>
          </a:prstGeom>
          <a:noFill/>
          <a:ln cap="flat" cmpd="sng" w="22225">
            <a:solidFill>
              <a:schemeClr val="dk1"/>
            </a:solidFill>
            <a:prstDash val="solid"/>
            <a:miter lim="800000"/>
            <a:headEnd len="sm" w="sm" type="none"/>
            <a:tailEnd len="sm" w="sm" type="none"/>
          </a:ln>
        </p:spPr>
      </p:cxnSp>
      <p:sp>
        <p:nvSpPr>
          <p:cNvPr id="457" name="Google Shape;457;p9"/>
          <p:cNvSpPr/>
          <p:nvPr/>
        </p:nvSpPr>
        <p:spPr>
          <a:xfrm>
            <a:off x="520184" y="2183450"/>
            <a:ext cx="504475" cy="4990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8" name="Google Shape;458;p9"/>
          <p:cNvSpPr/>
          <p:nvPr/>
        </p:nvSpPr>
        <p:spPr>
          <a:xfrm>
            <a:off x="514814" y="3020447"/>
            <a:ext cx="504475" cy="4990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9" name="Google Shape;459;p9"/>
          <p:cNvSpPr/>
          <p:nvPr/>
        </p:nvSpPr>
        <p:spPr>
          <a:xfrm>
            <a:off x="502579" y="3838427"/>
            <a:ext cx="504475" cy="4990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Ojo con relleno sólido" id="460" name="Google Shape;460;p9"/>
          <p:cNvPicPr preferRelativeResize="0"/>
          <p:nvPr/>
        </p:nvPicPr>
        <p:blipFill rotWithShape="1">
          <a:blip r:embed="rId3">
            <a:alphaModFix/>
          </a:blip>
          <a:srcRect b="0" l="0" r="0" t="0"/>
          <a:stretch/>
        </p:blipFill>
        <p:spPr>
          <a:xfrm>
            <a:off x="581331" y="2238334"/>
            <a:ext cx="389235" cy="389235"/>
          </a:xfrm>
          <a:prstGeom prst="rect">
            <a:avLst/>
          </a:prstGeom>
          <a:noFill/>
          <a:ln>
            <a:noFill/>
          </a:ln>
        </p:spPr>
      </p:pic>
      <p:sp>
        <p:nvSpPr>
          <p:cNvPr id="461" name="Google Shape;461;p9"/>
          <p:cNvSpPr/>
          <p:nvPr/>
        </p:nvSpPr>
        <p:spPr>
          <a:xfrm>
            <a:off x="6266895" y="2130674"/>
            <a:ext cx="504475" cy="4990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2" name="Google Shape;462;p9"/>
          <p:cNvSpPr/>
          <p:nvPr/>
        </p:nvSpPr>
        <p:spPr>
          <a:xfrm>
            <a:off x="6267500" y="2873911"/>
            <a:ext cx="504475" cy="4990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9"/>
          <p:cNvSpPr/>
          <p:nvPr/>
        </p:nvSpPr>
        <p:spPr>
          <a:xfrm>
            <a:off x="6266894" y="4282512"/>
            <a:ext cx="504475" cy="4990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ráfico de barras con tendencia alcista con relleno sólido" id="464" name="Google Shape;464;p9"/>
          <p:cNvPicPr preferRelativeResize="0"/>
          <p:nvPr/>
        </p:nvPicPr>
        <p:blipFill rotWithShape="1">
          <a:blip r:embed="rId4">
            <a:alphaModFix/>
          </a:blip>
          <a:srcRect b="0" l="0" r="0" t="0"/>
          <a:stretch/>
        </p:blipFill>
        <p:spPr>
          <a:xfrm>
            <a:off x="581330" y="3108177"/>
            <a:ext cx="354597" cy="354597"/>
          </a:xfrm>
          <a:prstGeom prst="rect">
            <a:avLst/>
          </a:prstGeom>
          <a:noFill/>
          <a:ln>
            <a:noFill/>
          </a:ln>
        </p:spPr>
      </p:pic>
      <p:pic>
        <p:nvPicPr>
          <p:cNvPr descr="Chateo con relleno sólido" id="465" name="Google Shape;465;p9"/>
          <p:cNvPicPr preferRelativeResize="0"/>
          <p:nvPr/>
        </p:nvPicPr>
        <p:blipFill rotWithShape="1">
          <a:blip r:embed="rId5">
            <a:alphaModFix/>
          </a:blip>
          <a:srcRect b="0" l="0" r="0" t="0"/>
          <a:stretch/>
        </p:blipFill>
        <p:spPr>
          <a:xfrm>
            <a:off x="570686" y="3920246"/>
            <a:ext cx="362642" cy="362642"/>
          </a:xfrm>
          <a:prstGeom prst="rect">
            <a:avLst/>
          </a:prstGeom>
          <a:noFill/>
          <a:ln>
            <a:noFill/>
          </a:ln>
        </p:spPr>
      </p:pic>
      <p:pic>
        <p:nvPicPr>
          <p:cNvPr descr="Red social con relleno sólido" id="466" name="Google Shape;466;p9"/>
          <p:cNvPicPr preferRelativeResize="0"/>
          <p:nvPr/>
        </p:nvPicPr>
        <p:blipFill rotWithShape="1">
          <a:blip r:embed="rId6">
            <a:alphaModFix/>
          </a:blip>
          <a:srcRect b="0" l="0" r="0" t="0"/>
          <a:stretch/>
        </p:blipFill>
        <p:spPr>
          <a:xfrm>
            <a:off x="6334337" y="2183442"/>
            <a:ext cx="377784" cy="377784"/>
          </a:xfrm>
          <a:prstGeom prst="rect">
            <a:avLst/>
          </a:prstGeom>
          <a:noFill/>
          <a:ln>
            <a:noFill/>
          </a:ln>
        </p:spPr>
      </p:pic>
      <p:pic>
        <p:nvPicPr>
          <p:cNvPr descr="Flujo de trabajo con relleno sólido" id="467" name="Google Shape;467;p9"/>
          <p:cNvPicPr preferRelativeResize="0"/>
          <p:nvPr/>
        </p:nvPicPr>
        <p:blipFill rotWithShape="1">
          <a:blip r:embed="rId7">
            <a:alphaModFix/>
          </a:blip>
          <a:srcRect b="0" l="0" r="0" t="0"/>
          <a:stretch/>
        </p:blipFill>
        <p:spPr>
          <a:xfrm>
            <a:off x="6309285" y="2914299"/>
            <a:ext cx="411274" cy="411274"/>
          </a:xfrm>
          <a:prstGeom prst="rect">
            <a:avLst/>
          </a:prstGeom>
          <a:noFill/>
          <a:ln>
            <a:noFill/>
          </a:ln>
        </p:spPr>
      </p:pic>
      <p:sp>
        <p:nvSpPr>
          <p:cNvPr id="468" name="Google Shape;468;p9"/>
          <p:cNvSpPr/>
          <p:nvPr/>
        </p:nvSpPr>
        <p:spPr>
          <a:xfrm>
            <a:off x="6287915" y="3667343"/>
            <a:ext cx="504475" cy="4990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rupo con relleno sólido" id="469" name="Google Shape;469;p9"/>
          <p:cNvPicPr preferRelativeResize="0"/>
          <p:nvPr/>
        </p:nvPicPr>
        <p:blipFill rotWithShape="1">
          <a:blip r:embed="rId8">
            <a:alphaModFix/>
          </a:blip>
          <a:srcRect b="0" l="0" r="0" t="0"/>
          <a:stretch/>
        </p:blipFill>
        <p:spPr>
          <a:xfrm>
            <a:off x="6334337" y="3714429"/>
            <a:ext cx="404832" cy="404832"/>
          </a:xfrm>
          <a:prstGeom prst="rect">
            <a:avLst/>
          </a:prstGeom>
          <a:noFill/>
          <a:ln>
            <a:noFill/>
          </a:ln>
        </p:spPr>
      </p:pic>
      <p:pic>
        <p:nvPicPr>
          <p:cNvPr descr="Brindis con relleno sólido" id="470" name="Google Shape;470;p9"/>
          <p:cNvPicPr preferRelativeResize="0"/>
          <p:nvPr/>
        </p:nvPicPr>
        <p:blipFill rotWithShape="1">
          <a:blip r:embed="rId9">
            <a:alphaModFix/>
          </a:blip>
          <a:srcRect b="0" l="0" r="0" t="0"/>
          <a:stretch/>
        </p:blipFill>
        <p:spPr>
          <a:xfrm>
            <a:off x="6336071" y="4381881"/>
            <a:ext cx="338474" cy="338474"/>
          </a:xfrm>
          <a:prstGeom prst="rect">
            <a:avLst/>
          </a:prstGeom>
          <a:noFill/>
          <a:ln>
            <a:noFill/>
          </a:ln>
        </p:spPr>
      </p:pic>
      <p:sp>
        <p:nvSpPr>
          <p:cNvPr id="471" name="Google Shape;471;p9"/>
          <p:cNvSpPr txBox="1"/>
          <p:nvPr/>
        </p:nvSpPr>
        <p:spPr>
          <a:xfrm>
            <a:off x="11496663" y="6487009"/>
            <a:ext cx="486625"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000">
                <a:solidFill>
                  <a:schemeClr val="accent1"/>
                </a:solidFill>
                <a:latin typeface="Arial"/>
                <a:ea typeface="Arial"/>
                <a:cs typeface="Arial"/>
                <a:sym typeface="Arial"/>
              </a:rPr>
              <a:t>‹#›</a:t>
            </a:fld>
            <a:endParaRPr sz="1000">
              <a:solidFill>
                <a:schemeClr val="accent1"/>
              </a:solidFill>
              <a:latin typeface="Arial"/>
              <a:ea typeface="Arial"/>
              <a:cs typeface="Arial"/>
              <a:sym typeface="Arial"/>
            </a:endParaRPr>
          </a:p>
        </p:txBody>
      </p:sp>
      <p:sp>
        <p:nvSpPr>
          <p:cNvPr id="472" name="Google Shape;472;p9"/>
          <p:cNvSpPr txBox="1"/>
          <p:nvPr/>
        </p:nvSpPr>
        <p:spPr>
          <a:xfrm>
            <a:off x="2505402" y="103901"/>
            <a:ext cx="74965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lt1"/>
                </a:solidFill>
                <a:latin typeface="Arial"/>
                <a:ea typeface="Arial"/>
                <a:cs typeface="Arial"/>
                <a:sym typeface="Arial"/>
              </a:rPr>
              <a:t>The framework can provide greater direction and clarity in applying an equity and structural justice lens</a:t>
            </a:r>
            <a:endParaRPr sz="1800">
              <a:solidFill>
                <a:schemeClr val="dk1"/>
              </a:solidFill>
              <a:latin typeface="Arial"/>
              <a:ea typeface="Arial"/>
              <a:cs typeface="Arial"/>
              <a:sym typeface="Arial"/>
            </a:endParaRPr>
          </a:p>
        </p:txBody>
      </p:sp>
      <p:cxnSp>
        <p:nvCxnSpPr>
          <p:cNvPr id="473" name="Google Shape;473;p9"/>
          <p:cNvCxnSpPr/>
          <p:nvPr/>
        </p:nvCxnSpPr>
        <p:spPr>
          <a:xfrm>
            <a:off x="2190094" y="-41463"/>
            <a:ext cx="0" cy="966351"/>
          </a:xfrm>
          <a:prstGeom prst="straightConnector1">
            <a:avLst/>
          </a:prstGeom>
          <a:noFill/>
          <a:ln cap="flat" cmpd="sng" w="12700">
            <a:solidFill>
              <a:schemeClr val="accent1"/>
            </a:solidFill>
            <a:prstDash val="solid"/>
            <a:miter lim="800000"/>
            <a:headEnd len="sm" w="sm" type="none"/>
            <a:tailEnd len="sm" w="sm" type="none"/>
          </a:ln>
        </p:spPr>
      </p:cxnSp>
      <p:sp>
        <p:nvSpPr>
          <p:cNvPr id="474" name="Google Shape;474;p9"/>
          <p:cNvSpPr/>
          <p:nvPr/>
        </p:nvSpPr>
        <p:spPr>
          <a:xfrm>
            <a:off x="1611923" y="5208876"/>
            <a:ext cx="387936" cy="387936"/>
          </a:xfrm>
          <a:prstGeom prst="ellipse">
            <a:avLst/>
          </a:prstGeom>
          <a:solidFill>
            <a:srgbClr val="034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5" name="Google Shape;475;p9"/>
          <p:cNvSpPr/>
          <p:nvPr/>
        </p:nvSpPr>
        <p:spPr>
          <a:xfrm>
            <a:off x="7402334" y="5208876"/>
            <a:ext cx="387936" cy="387936"/>
          </a:xfrm>
          <a:prstGeom prst="ellipse">
            <a:avLst/>
          </a:prstGeom>
          <a:solidFill>
            <a:srgbClr val="034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brir comillas con relleno sólido" id="476" name="Google Shape;476;p9"/>
          <p:cNvPicPr preferRelativeResize="0"/>
          <p:nvPr/>
        </p:nvPicPr>
        <p:blipFill rotWithShape="1">
          <a:blip r:embed="rId10">
            <a:alphaModFix/>
          </a:blip>
          <a:srcRect b="0" l="0" r="0" t="0"/>
          <a:stretch/>
        </p:blipFill>
        <p:spPr>
          <a:xfrm>
            <a:off x="7417525" y="5222168"/>
            <a:ext cx="357554" cy="357554"/>
          </a:xfrm>
          <a:prstGeom prst="rect">
            <a:avLst/>
          </a:prstGeom>
          <a:noFill/>
          <a:ln>
            <a:noFill/>
          </a:ln>
        </p:spPr>
      </p:pic>
      <p:pic>
        <p:nvPicPr>
          <p:cNvPr descr="Abrir comillas con relleno sólido" id="477" name="Google Shape;477;p9"/>
          <p:cNvPicPr preferRelativeResize="0"/>
          <p:nvPr/>
        </p:nvPicPr>
        <p:blipFill rotWithShape="1">
          <a:blip r:embed="rId10">
            <a:alphaModFix/>
          </a:blip>
          <a:srcRect b="0" l="0" r="0" t="0"/>
          <a:stretch/>
        </p:blipFill>
        <p:spPr>
          <a:xfrm>
            <a:off x="1616464" y="5208876"/>
            <a:ext cx="357554" cy="357554"/>
          </a:xfrm>
          <a:prstGeom prst="rect">
            <a:avLst/>
          </a:prstGeom>
          <a:noFill/>
          <a:ln>
            <a:noFill/>
          </a:ln>
        </p:spPr>
      </p:pic>
      <p:sp>
        <p:nvSpPr>
          <p:cNvPr id="478" name="Google Shape;478;p9"/>
          <p:cNvSpPr/>
          <p:nvPr/>
        </p:nvSpPr>
        <p:spPr>
          <a:xfrm rot="10800000">
            <a:off x="6457861" y="6088152"/>
            <a:ext cx="387936" cy="387936"/>
          </a:xfrm>
          <a:prstGeom prst="ellipse">
            <a:avLst/>
          </a:prstGeom>
          <a:solidFill>
            <a:srgbClr val="034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brir comillas con relleno sólido" id="479" name="Google Shape;479;p9"/>
          <p:cNvPicPr preferRelativeResize="0"/>
          <p:nvPr/>
        </p:nvPicPr>
        <p:blipFill rotWithShape="1">
          <a:blip r:embed="rId10">
            <a:alphaModFix/>
          </a:blip>
          <a:srcRect b="0" l="0" r="0" t="0"/>
          <a:stretch/>
        </p:blipFill>
        <p:spPr>
          <a:xfrm rot="10800000">
            <a:off x="6462402" y="6088152"/>
            <a:ext cx="357554" cy="357554"/>
          </a:xfrm>
          <a:prstGeom prst="rect">
            <a:avLst/>
          </a:prstGeom>
          <a:noFill/>
          <a:ln>
            <a:noFill/>
          </a:ln>
        </p:spPr>
      </p:pic>
      <p:sp>
        <p:nvSpPr>
          <p:cNvPr id="480" name="Google Shape;480;p9"/>
          <p:cNvSpPr/>
          <p:nvPr/>
        </p:nvSpPr>
        <p:spPr>
          <a:xfrm rot="10800000">
            <a:off x="11387024" y="6075952"/>
            <a:ext cx="387936" cy="387936"/>
          </a:xfrm>
          <a:prstGeom prst="ellipse">
            <a:avLst/>
          </a:prstGeom>
          <a:solidFill>
            <a:srgbClr val="034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brir comillas con relleno sólido" id="481" name="Google Shape;481;p9"/>
          <p:cNvPicPr preferRelativeResize="0"/>
          <p:nvPr/>
        </p:nvPicPr>
        <p:blipFill rotWithShape="1">
          <a:blip r:embed="rId10">
            <a:alphaModFix/>
          </a:blip>
          <a:srcRect b="0" l="0" r="0" t="0"/>
          <a:stretch/>
        </p:blipFill>
        <p:spPr>
          <a:xfrm rot="10800000">
            <a:off x="11391565" y="6075952"/>
            <a:ext cx="357554" cy="357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Custom 1">
      <a:dk1>
        <a:srgbClr val="060A28"/>
      </a:dk1>
      <a:lt1>
        <a:srgbClr val="FFFFFF"/>
      </a:lt1>
      <a:dk2>
        <a:srgbClr val="262626"/>
      </a:dk2>
      <a:lt2>
        <a:srgbClr val="EBF1F2"/>
      </a:lt2>
      <a:accent1>
        <a:srgbClr val="00A0CC"/>
      </a:accent1>
      <a:accent2>
        <a:srgbClr val="9EB2AD"/>
      </a:accent2>
      <a:accent3>
        <a:srgbClr val="D3E2DF"/>
      </a:accent3>
      <a:accent4>
        <a:srgbClr val="9B00FF"/>
      </a:accent4>
      <a:accent5>
        <a:srgbClr val="FF01A2"/>
      </a:accent5>
      <a:accent6>
        <a:srgbClr val="FE5100"/>
      </a:accent6>
      <a:hlink>
        <a:srgbClr val="0000FF"/>
      </a:hlink>
      <a:folHlink>
        <a:srgbClr val="0AA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ider Slides">
  <a:themeElements>
    <a:clrScheme name="Custom 1">
      <a:dk1>
        <a:srgbClr val="060A28"/>
      </a:dk1>
      <a:lt1>
        <a:srgbClr val="FFFFFF"/>
      </a:lt1>
      <a:dk2>
        <a:srgbClr val="262626"/>
      </a:dk2>
      <a:lt2>
        <a:srgbClr val="EBF1F2"/>
      </a:lt2>
      <a:accent1>
        <a:srgbClr val="00A0CC"/>
      </a:accent1>
      <a:accent2>
        <a:srgbClr val="9EB2AD"/>
      </a:accent2>
      <a:accent3>
        <a:srgbClr val="D3E2DF"/>
      </a:accent3>
      <a:accent4>
        <a:srgbClr val="9B00FF"/>
      </a:accent4>
      <a:accent5>
        <a:srgbClr val="FF01A2"/>
      </a:accent5>
      <a:accent6>
        <a:srgbClr val="FE5100"/>
      </a:accent6>
      <a:hlink>
        <a:srgbClr val="0000FF"/>
      </a:hlink>
      <a:folHlink>
        <a:srgbClr val="0AA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t Slides">
  <a:themeElements>
    <a:clrScheme name="Custom 1">
      <a:dk1>
        <a:srgbClr val="060A28"/>
      </a:dk1>
      <a:lt1>
        <a:srgbClr val="FFFFFF"/>
      </a:lt1>
      <a:dk2>
        <a:srgbClr val="262626"/>
      </a:dk2>
      <a:lt2>
        <a:srgbClr val="EBF1F2"/>
      </a:lt2>
      <a:accent1>
        <a:srgbClr val="00A0CC"/>
      </a:accent1>
      <a:accent2>
        <a:srgbClr val="9EB2AD"/>
      </a:accent2>
      <a:accent3>
        <a:srgbClr val="D3E2DF"/>
      </a:accent3>
      <a:accent4>
        <a:srgbClr val="9B00FF"/>
      </a:accent4>
      <a:accent5>
        <a:srgbClr val="FF01A2"/>
      </a:accent5>
      <a:accent6>
        <a:srgbClr val="FE5100"/>
      </a:accent6>
      <a:hlink>
        <a:srgbClr val="0000FF"/>
      </a:hlink>
      <a:folHlink>
        <a:srgbClr val="0AA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2020-04-23T16:03:45Z</dcterms:created>
  <dc:creator>BobbiJo McCauley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0x0101003F691863CAE2E64AB8DDD1F9518671EC</vt:lpwstr>
  </property>
</Properties>
</file>