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Play"/>
      <p:regular r:id="rId23"/>
      <p:bold r:id="rId24"/>
    </p:embeddedFon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oxuwdX7Gj4rP0pzW5onrZ9Y1y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bold.fntdata"/><Relationship Id="rId23" Type="http://schemas.openxmlformats.org/officeDocument/2006/relationships/font" Target="font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ArialBlack-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2c27ccdea4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32c27ccdea4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32c27ccdea4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75" name="Google Shape;27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2c27ccdea4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32c27ccdea4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SzPts val="1400"/>
              <a:buNone/>
            </a:pPr>
            <a:r>
              <a:rPr lang="en-US" sz="1200"/>
              <a:t>Example: To spotlight the Tanga Savings initiative that provides young people the opportunity, to invest in themselves, identify and build business solutions in their communities towards economic mobility. We will talk about</a:t>
            </a:r>
            <a:endParaRPr/>
          </a:p>
          <a:p>
            <a:pPr indent="0" lvl="0" marL="0" marR="0" rtl="0" algn="l">
              <a:lnSpc>
                <a:spcPct val="100000"/>
              </a:lnSpc>
              <a:spcBef>
                <a:spcPts val="1000"/>
              </a:spcBef>
              <a:spcAft>
                <a:spcPts val="0"/>
              </a:spcAft>
              <a:buSzPts val="1400"/>
              <a:buNone/>
            </a:pPr>
            <a:r>
              <a:t/>
            </a:r>
            <a:endParaRPr sz="1200"/>
          </a:p>
          <a:p>
            <a:pPr indent="0" lvl="0" marL="0" rtl="0" algn="l">
              <a:lnSpc>
                <a:spcPct val="100000"/>
              </a:lnSpc>
              <a:spcBef>
                <a:spcPts val="0"/>
              </a:spcBef>
              <a:spcAft>
                <a:spcPts val="0"/>
              </a:spcAft>
              <a:buSzPts val="1400"/>
              <a:buNone/>
            </a:pPr>
            <a:r>
              <a:t/>
            </a:r>
            <a:endParaRPr/>
          </a:p>
        </p:txBody>
      </p:sp>
      <p:sp>
        <p:nvSpPr>
          <p:cNvPr id="146" name="Google Shape;146;g32c27ccdea4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2c27ccdea4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32c27ccdea4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32c27ccdea4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olor 01">
  <p:cSld name="Title Slide Color 01">
    <p:bg>
      <p:bgPr>
        <a:solidFill>
          <a:srgbClr val="F2F2F2">
            <a:alpha val="40000"/>
          </a:srgbClr>
        </a:solidFill>
      </p:bgPr>
    </p:bg>
    <p:spTree>
      <p:nvGrpSpPr>
        <p:cNvPr id="15" name="Shape 15"/>
        <p:cNvGrpSpPr/>
        <p:nvPr/>
      </p:nvGrpSpPr>
      <p:grpSpPr>
        <a:xfrm>
          <a:off x="0" y="0"/>
          <a:ext cx="0" cy="0"/>
          <a:chOff x="0" y="0"/>
          <a:chExt cx="0" cy="0"/>
        </a:xfrm>
      </p:grpSpPr>
      <p:pic>
        <p:nvPicPr>
          <p:cNvPr id="16" name="Google Shape;16;p8"/>
          <p:cNvPicPr preferRelativeResize="0"/>
          <p:nvPr/>
        </p:nvPicPr>
        <p:blipFill rotWithShape="1">
          <a:blip r:embed="rId2">
            <a:alphaModFix/>
          </a:blip>
          <a:srcRect b="0" l="0" r="0" t="0"/>
          <a:stretch/>
        </p:blipFill>
        <p:spPr>
          <a:xfrm>
            <a:off x="4423492" y="756915"/>
            <a:ext cx="3345016" cy="1217585"/>
          </a:xfrm>
          <a:prstGeom prst="rect">
            <a:avLst/>
          </a:prstGeom>
          <a:noFill/>
          <a:ln>
            <a:noFill/>
          </a:ln>
        </p:spPr>
      </p:pic>
      <p:sp>
        <p:nvSpPr>
          <p:cNvPr id="17" name="Google Shape;17;p8"/>
          <p:cNvSpPr txBox="1"/>
          <p:nvPr>
            <p:ph type="title"/>
          </p:nvPr>
        </p:nvSpPr>
        <p:spPr>
          <a:xfrm>
            <a:off x="1020445" y="3064404"/>
            <a:ext cx="10151110" cy="1325563"/>
          </a:xfrm>
          <a:prstGeom prst="rect">
            <a:avLst/>
          </a:prstGeom>
          <a:noFill/>
          <a:ln>
            <a:noFill/>
          </a:ln>
        </p:spPr>
        <p:txBody>
          <a:bodyPr anchorCtr="0" anchor="ctr" bIns="45700" lIns="91425" spcFirstLastPara="1" rIns="91425" wrap="square" tIns="45700">
            <a:normAutofit/>
          </a:bodyPr>
          <a:lstStyle>
            <a:lvl1pPr lvl="0" marR="0" algn="ctr">
              <a:lnSpc>
                <a:spcPct val="80000"/>
              </a:lnSpc>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 type="body"/>
          </p:nvPr>
        </p:nvSpPr>
        <p:spPr>
          <a:xfrm>
            <a:off x="1020445" y="2743663"/>
            <a:ext cx="10151110" cy="320741"/>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accent1"/>
              </a:buClr>
              <a:buSzPts val="1200"/>
              <a:buFont typeface="Arial"/>
              <a:buNone/>
              <a:defRPr b="1" i="0" sz="1200">
                <a:solidFill>
                  <a:schemeClr val="accent1"/>
                </a:solidFill>
                <a:latin typeface="Arial Black"/>
                <a:ea typeface="Arial Black"/>
                <a:cs typeface="Arial Black"/>
                <a:sym typeface="Arial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 name="Google Shape;19;p8"/>
          <p:cNvCxnSpPr/>
          <p:nvPr/>
        </p:nvCxnSpPr>
        <p:spPr>
          <a:xfrm>
            <a:off x="894" y="4657670"/>
            <a:ext cx="12192000" cy="0"/>
          </a:xfrm>
          <a:prstGeom prst="straightConnector1">
            <a:avLst/>
          </a:prstGeom>
          <a:noFill/>
          <a:ln cap="flat" cmpd="sng" w="9525">
            <a:solidFill>
              <a:schemeClr val="accent1"/>
            </a:solidFill>
            <a:prstDash val="solid"/>
            <a:miter lim="800000"/>
            <a:headEnd len="sm" w="sm" type="none"/>
            <a:tailEnd len="sm" w="sm" type="none"/>
          </a:ln>
        </p:spPr>
      </p:cxnSp>
      <p:pic>
        <p:nvPicPr>
          <p:cNvPr id="20" name="Google Shape;20;p8"/>
          <p:cNvPicPr preferRelativeResize="0"/>
          <p:nvPr/>
        </p:nvPicPr>
        <p:blipFill rotWithShape="1">
          <a:blip r:embed="rId3">
            <a:alphaModFix/>
          </a:blip>
          <a:srcRect b="0" l="0" r="0" t="0"/>
          <a:stretch/>
        </p:blipFill>
        <p:spPr>
          <a:xfrm>
            <a:off x="0" y="4675832"/>
            <a:ext cx="12192000" cy="2199233"/>
          </a:xfrm>
          <a:prstGeom prst="rect">
            <a:avLst/>
          </a:prstGeom>
          <a:noFill/>
          <a:ln>
            <a:noFill/>
          </a:ln>
        </p:spPr>
      </p:pic>
    </p:spTree>
  </p:cSld>
  <p:clrMapOvr>
    <a:masterClrMapping/>
  </p:clrMapOvr>
  <p:extLst>
    <p:ext uri="{DCECCB84-F9BA-43D5-87BE-67443E8EF086}">
      <p15:sldGuideLst>
        <p15:guide id="1" orient="horz" pos="2136">
          <p15:clr>
            <a:srgbClr val="FBAE40"/>
          </p15:clr>
        </p15:guide>
        <p15:guide id="2" pos="3840">
          <p15:clr>
            <a:srgbClr val="FBAE40"/>
          </p15:clr>
        </p15:guide>
        <p15:guide id="3" pos="6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 name="Shape 27"/>
        <p:cNvGrpSpPr/>
        <p:nvPr/>
      </p:nvGrpSpPr>
      <p:grpSpPr>
        <a:xfrm>
          <a:off x="0" y="0"/>
          <a:ext cx="0" cy="0"/>
          <a:chOff x="0" y="0"/>
          <a:chExt cx="0" cy="0"/>
        </a:xfrm>
      </p:grpSpPr>
      <p:sp>
        <p:nvSpPr>
          <p:cNvPr id="28" name="Google Shape;2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p:nvPr>
            <p:ph idx="2" type="pic"/>
          </p:nvPr>
        </p:nvSpPr>
        <p:spPr>
          <a:xfrm>
            <a:off x="5183188" y="987425"/>
            <a:ext cx="6172200" cy="4873625"/>
          </a:xfrm>
          <a:prstGeom prst="rect">
            <a:avLst/>
          </a:prstGeom>
          <a:noFill/>
          <a:ln>
            <a:noFill/>
          </a:ln>
        </p:spPr>
      </p:sp>
      <p:sp>
        <p:nvSpPr>
          <p:cNvPr id="30" name="Google Shape;30;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4" name="Google Shape;4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 name="Shape 47"/>
        <p:cNvGrpSpPr/>
        <p:nvPr/>
      </p:nvGrpSpPr>
      <p:grpSpPr>
        <a:xfrm>
          <a:off x="0" y="0"/>
          <a:ext cx="0" cy="0"/>
          <a:chOff x="0" y="0"/>
          <a:chExt cx="0" cy="0"/>
        </a:xfrm>
      </p:grpSpPr>
      <p:sp>
        <p:nvSpPr>
          <p:cNvPr id="48" name="Google Shape;48;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0" name="Google Shape;5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1114424" y="246263"/>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39700" sx="102000" rotWithShape="0" algn="ctr" sy="102000">
              <a:srgbClr val="D8D8D8">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 name="Google Shape;93;p1"/>
          <p:cNvSpPr/>
          <p:nvPr/>
        </p:nvSpPr>
        <p:spPr>
          <a:xfrm>
            <a:off x="1121664" y="168442"/>
            <a:ext cx="9948672" cy="6689558"/>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 name="Google Shape;94;p1"/>
          <p:cNvSpPr txBox="1"/>
          <p:nvPr>
            <p:ph type="title"/>
          </p:nvPr>
        </p:nvSpPr>
        <p:spPr>
          <a:xfrm>
            <a:off x="1524003" y="1999615"/>
            <a:ext cx="9144000" cy="27640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alibri"/>
              <a:buNone/>
            </a:pPr>
            <a:r>
              <a:rPr lang="en-US" sz="7200">
                <a:solidFill>
                  <a:schemeClr val="dk1"/>
                </a:solidFill>
                <a:latin typeface="Calibri"/>
                <a:ea typeface="Calibri"/>
                <a:cs typeface="Calibri"/>
                <a:sym typeface="Calibri"/>
              </a:rPr>
              <a:t>GOYN TANGA</a:t>
            </a:r>
            <a:endParaRPr/>
          </a:p>
        </p:txBody>
      </p:sp>
      <p:sp>
        <p:nvSpPr>
          <p:cNvPr id="95" name="Google Shape;95;p1"/>
          <p:cNvSpPr txBox="1"/>
          <p:nvPr>
            <p:ph idx="1" type="body"/>
          </p:nvPr>
        </p:nvSpPr>
        <p:spPr>
          <a:xfrm>
            <a:off x="2171449" y="4447730"/>
            <a:ext cx="8258176" cy="631825"/>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lang="en-US"/>
              <a:t>FINANCIAL INCLUSION IN TANGA YOUTH</a:t>
            </a:r>
            <a:endParaRPr/>
          </a:p>
        </p:txBody>
      </p:sp>
      <p:sp>
        <p:nvSpPr>
          <p:cNvPr id="96" name="Google Shape;96;p1"/>
          <p:cNvSpPr/>
          <p:nvPr/>
        </p:nvSpPr>
        <p:spPr>
          <a:xfrm>
            <a:off x="3718560" y="5524786"/>
            <a:ext cx="4754880" cy="27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b="0" l="0" r="0" t="0"/>
          <a:stretch/>
        </p:blipFill>
        <p:spPr>
          <a:xfrm>
            <a:off x="4816374" y="1118108"/>
            <a:ext cx="2559251" cy="927631"/>
          </a:xfrm>
          <a:prstGeom prst="rect">
            <a:avLst/>
          </a:prstGeom>
          <a:noFill/>
          <a:ln>
            <a:noFill/>
          </a:ln>
        </p:spPr>
      </p:pic>
      <p:pic>
        <p:nvPicPr>
          <p:cNvPr id="98" name="Google Shape;98;p1"/>
          <p:cNvPicPr preferRelativeResize="0"/>
          <p:nvPr/>
        </p:nvPicPr>
        <p:blipFill rotWithShape="1">
          <a:blip r:embed="rId4">
            <a:alphaModFix/>
          </a:blip>
          <a:srcRect b="0" l="0" r="0" t="0"/>
          <a:stretch/>
        </p:blipFill>
        <p:spPr>
          <a:xfrm>
            <a:off x="100012" y="6024881"/>
            <a:ext cx="12088939" cy="7925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g32c27ccdea4_0_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2" name="Google Shape;212;g32c27ccdea4_0_41"/>
          <p:cNvSpPr txBox="1"/>
          <p:nvPr>
            <p:ph type="title"/>
          </p:nvPr>
        </p:nvSpPr>
        <p:spPr>
          <a:xfrm>
            <a:off x="838200" y="365125"/>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1" lang="en-US" sz="4400">
                <a:solidFill>
                  <a:schemeClr val="dk1"/>
                </a:solidFill>
                <a:latin typeface="Arial"/>
                <a:ea typeface="Arial"/>
                <a:cs typeface="Arial"/>
                <a:sym typeface="Arial"/>
              </a:rPr>
              <a:t>Details about the “Savings Groups”</a:t>
            </a:r>
            <a:endParaRPr/>
          </a:p>
        </p:txBody>
      </p:sp>
      <p:pic>
        <p:nvPicPr>
          <p:cNvPr descr="A close-up of a grid&#10;&#10;AI-generated content may be incorrect." id="213" name="Google Shape;213;g32c27ccdea4_0_41"/>
          <p:cNvPicPr preferRelativeResize="0"/>
          <p:nvPr/>
        </p:nvPicPr>
        <p:blipFill rotWithShape="1">
          <a:blip r:embed="rId3">
            <a:alphaModFix/>
          </a:blip>
          <a:srcRect b="-1" l="37889" r="610" t="0"/>
          <a:stretch/>
        </p:blipFill>
        <p:spPr>
          <a:xfrm>
            <a:off x="6374920" y="758514"/>
            <a:ext cx="5122238" cy="512223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214" name="Google Shape;214;g32c27ccdea4_0_41"/>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5" name="Google Shape;215;g32c27ccdea4_0_41"/>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6" name="Google Shape;216;g32c27ccdea4_0_41"/>
          <p:cNvSpPr/>
          <p:nvPr/>
        </p:nvSpPr>
        <p:spPr>
          <a:xfrm>
            <a:off x="838200" y="1825625"/>
            <a:ext cx="5393361" cy="4351338"/>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These groups are formed by 10-30 members who know each other and live in the same community, with common goals, they meet once a week and they are using a strong metal box for saving </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About the Constitution</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The structure used to create the constitution is one, and it is a guide from TCC. However, the groups may differ in their goals depending on the vision of the specific group, and fundamentally, the members are the ones who make decisions by electing their leadership.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lay"/>
              <a:buNone/>
            </a:pPr>
            <a:r>
              <a:rPr lang="en-US"/>
              <a:t>Entrepreneurship support</a:t>
            </a:r>
            <a:endParaRPr/>
          </a:p>
        </p:txBody>
      </p:sp>
      <p:sp>
        <p:nvSpPr>
          <p:cNvPr id="222" name="Google Shape;222;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p>
            <a:pPr indent="-285750" lvl="0" marL="514350" rtl="0" algn="l">
              <a:lnSpc>
                <a:spcPct val="90000"/>
              </a:lnSpc>
              <a:spcBef>
                <a:spcPts val="1000"/>
              </a:spcBef>
              <a:spcAft>
                <a:spcPts val="0"/>
              </a:spcAft>
              <a:buSzPts val="1600"/>
              <a:buFont typeface="Noto Sans Symbols"/>
              <a:buChar char="❑"/>
            </a:pPr>
            <a:r>
              <a:rPr lang="en-US"/>
              <a:t>Supporting 112 youth to start business eg. Making liquid soap, Renting carpet and selling clothes</a:t>
            </a:r>
            <a:endParaRPr/>
          </a:p>
          <a:p>
            <a:pPr indent="-285750" lvl="0" marL="514350" rtl="0" algn="l">
              <a:lnSpc>
                <a:spcPct val="90000"/>
              </a:lnSpc>
              <a:spcBef>
                <a:spcPts val="1000"/>
              </a:spcBef>
              <a:spcAft>
                <a:spcPts val="0"/>
              </a:spcAft>
              <a:buSzPts val="1600"/>
              <a:buFont typeface="Noto Sans Symbols"/>
              <a:buChar char="❑"/>
            </a:pPr>
            <a:r>
              <a:rPr lang="en-US"/>
              <a:t>Link 12 entrepreneurs to business improvement training e.g. Mawimbi program which  the pitching session</a:t>
            </a:r>
            <a:endParaRPr/>
          </a:p>
          <a:p>
            <a:pPr indent="-285750" lvl="0" marL="514350" rtl="0" algn="l">
              <a:lnSpc>
                <a:spcPct val="90000"/>
              </a:lnSpc>
              <a:spcBef>
                <a:spcPts val="1000"/>
              </a:spcBef>
              <a:spcAft>
                <a:spcPts val="0"/>
              </a:spcAft>
              <a:buSzPts val="1600"/>
              <a:buFont typeface="Noto Sans Symbols"/>
              <a:buChar char="❑"/>
            </a:pPr>
            <a:r>
              <a:rPr lang="en-US"/>
              <a:t>Supporting access to market through exhibition participation eg, Science and technology exhibition, Youth International day and GOYN annual youth forum</a:t>
            </a:r>
            <a:endParaRPr/>
          </a:p>
        </p:txBody>
      </p:sp>
      <p:pic>
        <p:nvPicPr>
          <p:cNvPr id="223" name="Google Shape;223;p25"/>
          <p:cNvPicPr preferRelativeResize="0"/>
          <p:nvPr/>
        </p:nvPicPr>
        <p:blipFill rotWithShape="1">
          <a:blip r:embed="rId3">
            <a:alphaModFix/>
          </a:blip>
          <a:srcRect b="0" l="7785" r="7784" t="0"/>
          <a:stretch/>
        </p:blipFill>
        <p:spPr>
          <a:xfrm>
            <a:off x="4853607" y="2057400"/>
            <a:ext cx="2956614" cy="2299524"/>
          </a:xfrm>
          <a:prstGeom prst="rect">
            <a:avLst/>
          </a:prstGeom>
          <a:noFill/>
          <a:ln>
            <a:noFill/>
          </a:ln>
        </p:spPr>
      </p:pic>
      <p:pic>
        <p:nvPicPr>
          <p:cNvPr id="224" name="Google Shape;224;p25"/>
          <p:cNvPicPr preferRelativeResize="0"/>
          <p:nvPr>
            <p:ph idx="2" type="pic"/>
          </p:nvPr>
        </p:nvPicPr>
        <p:blipFill rotWithShape="1">
          <a:blip r:embed="rId4">
            <a:alphaModFix/>
          </a:blip>
          <a:srcRect b="0" l="7785" r="7784" t="0"/>
          <a:stretch/>
        </p:blipFill>
        <p:spPr>
          <a:xfrm>
            <a:off x="8235085" y="2014462"/>
            <a:ext cx="3019070" cy="238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1" name="Google Shape;231;p26"/>
          <p:cNvSpPr txBox="1"/>
          <p:nvPr>
            <p:ph type="title"/>
          </p:nvPr>
        </p:nvSpPr>
        <p:spPr>
          <a:xfrm>
            <a:off x="836679" y="723898"/>
            <a:ext cx="6002110" cy="14954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b="1" lang="en-US" sz="3400">
                <a:solidFill>
                  <a:schemeClr val="dk1"/>
                </a:solidFill>
                <a:latin typeface="Arial"/>
                <a:ea typeface="Arial"/>
                <a:cs typeface="Arial"/>
                <a:sym typeface="Arial"/>
              </a:rPr>
              <a:t>Phases of support provided by the anchor partner</a:t>
            </a:r>
            <a:endParaRPr/>
          </a:p>
        </p:txBody>
      </p:sp>
      <p:pic>
        <p:nvPicPr>
          <p:cNvPr id="232" name="Google Shape;232;p26"/>
          <p:cNvPicPr preferRelativeResize="0"/>
          <p:nvPr/>
        </p:nvPicPr>
        <p:blipFill rotWithShape="1">
          <a:blip r:embed="rId3">
            <a:alphaModFix/>
          </a:blip>
          <a:srcRect b="0" l="0" r="0" t="0"/>
          <a:stretch/>
        </p:blipFill>
        <p:spPr>
          <a:xfrm>
            <a:off x="6838789" y="1813973"/>
            <a:ext cx="4774482" cy="34832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person standing in front of a group of people&#10;&#10;AI-generated content may be incorrect." id="239" name="Google Shape;239;p27"/>
          <p:cNvPicPr preferRelativeResize="0"/>
          <p:nvPr/>
        </p:nvPicPr>
        <p:blipFill rotWithShape="1">
          <a:blip r:embed="rId3">
            <a:alphaModFix/>
          </a:blip>
          <a:srcRect b="-1" l="0" r="12893" t="0"/>
          <a:stretch/>
        </p:blipFill>
        <p:spPr>
          <a:xfrm>
            <a:off x="3242695" y="10"/>
            <a:ext cx="8949307" cy="6857990"/>
          </a:xfrm>
          <a:custGeom>
            <a:rect b="b" l="l" r="r" t="t"/>
            <a:pathLst>
              <a:path extrusionOk="0" h="6858000" w="8949307">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ln>
            <a:noFill/>
          </a:ln>
        </p:spPr>
      </p:pic>
      <p:sp>
        <p:nvSpPr>
          <p:cNvPr id="240" name="Google Shape;240;p27"/>
          <p:cNvSpPr/>
          <p:nvPr/>
        </p:nvSpPr>
        <p:spPr>
          <a:xfrm>
            <a:off x="-1" y="0"/>
            <a:ext cx="4455673" cy="6858000"/>
          </a:xfrm>
          <a:custGeom>
            <a:rect b="b" l="l" r="r" t="t"/>
            <a:pathLst>
              <a:path extrusionOk="0" h="6858000" w="4455673">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cap="flat" cmpd="sng" w="9525">
            <a:solidFill>
              <a:srgbClr val="D5D5D5"/>
            </a:solidFill>
            <a:prstDash val="solid"/>
            <a:round/>
            <a:headEnd len="sm" w="sm" type="none"/>
            <a:tailEnd len="sm" w="sm" type="none"/>
          </a:ln>
          <a:effectLst>
            <a:outerShdw blurRad="50800" rotWithShape="0" algn="l"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1" name="Google Shape;241;p27"/>
          <p:cNvSpPr/>
          <p:nvPr/>
        </p:nvSpPr>
        <p:spPr>
          <a:xfrm>
            <a:off x="0" y="0"/>
            <a:ext cx="4446529" cy="6858000"/>
          </a:xfrm>
          <a:custGeom>
            <a:rect b="b" l="l" r="r" t="t"/>
            <a:pathLst>
              <a:path extrusionOk="0" h="6858000" w="4446529">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2" name="Google Shape;242;p27"/>
          <p:cNvSpPr txBox="1"/>
          <p:nvPr>
            <p:ph type="title"/>
          </p:nvPr>
        </p:nvSpPr>
        <p:spPr>
          <a:xfrm>
            <a:off x="371094" y="1161288"/>
            <a:ext cx="3438144" cy="11257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None/>
            </a:pPr>
            <a:r>
              <a:rPr b="1" lang="en-US" sz="2400">
                <a:solidFill>
                  <a:schemeClr val="dk1"/>
                </a:solidFill>
                <a:latin typeface="Arial"/>
                <a:ea typeface="Arial"/>
                <a:cs typeface="Arial"/>
                <a:sym typeface="Arial"/>
              </a:rPr>
              <a:t>Impact of the mindset training and the saving groups</a:t>
            </a:r>
            <a:endParaRPr/>
          </a:p>
        </p:txBody>
      </p:sp>
      <p:sp>
        <p:nvSpPr>
          <p:cNvPr id="243" name="Google Shape;243;p27"/>
          <p:cNvSpPr/>
          <p:nvPr/>
        </p:nvSpPr>
        <p:spPr>
          <a:xfrm rot="5400000">
            <a:off x="662559" y="605790"/>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4" name="Google Shape;244;p27"/>
          <p:cNvSpPr/>
          <p:nvPr/>
        </p:nvSpPr>
        <p:spPr>
          <a:xfrm>
            <a:off x="428244" y="2443480"/>
            <a:ext cx="333756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5" name="Google Shape;245;p27"/>
          <p:cNvSpPr/>
          <p:nvPr/>
        </p:nvSpPr>
        <p:spPr>
          <a:xfrm>
            <a:off x="371093" y="2287017"/>
            <a:ext cx="4075436" cy="363829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To have 1o mindset facilitators . </a:t>
            </a:r>
            <a:endParaRPr/>
          </a:p>
          <a:p>
            <a:pPr indent="-114300" lvl="1" marL="114300" marR="0" rtl="0" algn="l">
              <a:lnSpc>
                <a:spcPct val="75000"/>
              </a:lnSpc>
              <a:spcBef>
                <a:spcPts val="14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Establishing 16 saving groups with the total saving 24,653,181Tshs</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Support 10 business group access to finance. (70% receive the loans)</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3 saving groups youth started businesses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1" name="Google Shape;251;p5"/>
          <p:cNvSpPr txBox="1"/>
          <p:nvPr>
            <p:ph type="title"/>
          </p:nvPr>
        </p:nvSpPr>
        <p:spPr>
          <a:xfrm>
            <a:off x="838200" y="365125"/>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b="1" lang="en-US"/>
              <a:t>The future goals</a:t>
            </a:r>
            <a:endParaRPr b="1"/>
          </a:p>
        </p:txBody>
      </p:sp>
      <p:sp>
        <p:nvSpPr>
          <p:cNvPr id="252" name="Google Shape;252;p5"/>
          <p:cNvSpPr txBox="1"/>
          <p:nvPr>
            <p:ph idx="1" type="body"/>
          </p:nvPr>
        </p:nvSpPr>
        <p:spPr>
          <a:xfrm>
            <a:off x="838200" y="1436914"/>
            <a:ext cx="9258000" cy="51816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dk1"/>
              </a:buClr>
              <a:buSzPct val="100000"/>
              <a:buChar char="•"/>
            </a:pPr>
            <a:r>
              <a:rPr lang="en-US" sz="2400"/>
              <a:t>Up grading the skills</a:t>
            </a:r>
            <a:endParaRPr sz="2400"/>
          </a:p>
          <a:p>
            <a:pPr indent="-228600" lvl="0" marL="228600" rtl="0" algn="l">
              <a:lnSpc>
                <a:spcPct val="120000"/>
              </a:lnSpc>
              <a:spcBef>
                <a:spcPts val="1000"/>
              </a:spcBef>
              <a:spcAft>
                <a:spcPts val="0"/>
              </a:spcAft>
              <a:buClr>
                <a:schemeClr val="dk1"/>
              </a:buClr>
              <a:buSzPct val="100000"/>
              <a:buChar char="•"/>
            </a:pPr>
            <a:r>
              <a:rPr lang="en-US" sz="2400"/>
              <a:t>Financial Literacy training</a:t>
            </a:r>
            <a:endParaRPr/>
          </a:p>
          <a:p>
            <a:pPr indent="-228600" lvl="0" marL="228600" rtl="0" algn="l">
              <a:lnSpc>
                <a:spcPct val="120000"/>
              </a:lnSpc>
              <a:spcBef>
                <a:spcPts val="1000"/>
              </a:spcBef>
              <a:spcAft>
                <a:spcPts val="0"/>
              </a:spcAft>
              <a:buClr>
                <a:schemeClr val="dk1"/>
              </a:buClr>
              <a:buSzPct val="100000"/>
              <a:buChar char="•"/>
            </a:pPr>
            <a:r>
              <a:rPr lang="en-US" sz="2400"/>
              <a:t>Psychosocial empowerment program for youth</a:t>
            </a:r>
            <a:endParaRPr sz="2400"/>
          </a:p>
          <a:p>
            <a:pPr indent="-228600" lvl="0" marL="228600" rtl="0" algn="l">
              <a:lnSpc>
                <a:spcPct val="120000"/>
              </a:lnSpc>
              <a:spcBef>
                <a:spcPts val="1000"/>
              </a:spcBef>
              <a:spcAft>
                <a:spcPts val="0"/>
              </a:spcAft>
              <a:buClr>
                <a:schemeClr val="dk1"/>
              </a:buClr>
              <a:buSzPct val="100000"/>
              <a:buChar char="•"/>
            </a:pPr>
            <a:r>
              <a:rPr lang="en-US" sz="2400"/>
              <a:t>Connect youth with relevant stakeholders. Example Tanga Yetu, Tanga City councils, SIDO, ENABEL, Training institutions,  and Financial intuitions</a:t>
            </a:r>
            <a:endParaRPr/>
          </a:p>
          <a:p>
            <a:pPr indent="-228600" lvl="0" marL="228600" rtl="0" algn="l">
              <a:lnSpc>
                <a:spcPct val="120000"/>
              </a:lnSpc>
              <a:spcBef>
                <a:spcPts val="1000"/>
              </a:spcBef>
              <a:spcAft>
                <a:spcPts val="0"/>
              </a:spcAft>
              <a:buClr>
                <a:schemeClr val="dk1"/>
              </a:buClr>
              <a:buSzPct val="100000"/>
              <a:buChar char="•"/>
            </a:pPr>
            <a:r>
              <a:rPr lang="en-US" sz="2400"/>
              <a:t>Scaling saving groups to microfinance</a:t>
            </a:r>
            <a:endParaRPr/>
          </a:p>
          <a:p>
            <a:pPr indent="-228600" lvl="0" marL="228600" rtl="0" algn="l">
              <a:lnSpc>
                <a:spcPct val="120000"/>
              </a:lnSpc>
              <a:spcBef>
                <a:spcPts val="1000"/>
              </a:spcBef>
              <a:spcAft>
                <a:spcPts val="0"/>
              </a:spcAft>
              <a:buClr>
                <a:schemeClr val="dk1"/>
              </a:buClr>
              <a:buSzPct val="100000"/>
              <a:buChar char="•"/>
            </a:pPr>
            <a:r>
              <a:rPr lang="en-US" sz="2400"/>
              <a:t>Facilitate on going support and mentorship and Organize career fear for job placement</a:t>
            </a:r>
            <a:endParaRPr sz="2400"/>
          </a:p>
          <a:p>
            <a:pPr indent="-228600" lvl="0" marL="228600" rtl="0" algn="l">
              <a:lnSpc>
                <a:spcPct val="120000"/>
              </a:lnSpc>
              <a:spcBef>
                <a:spcPts val="1000"/>
              </a:spcBef>
              <a:spcAft>
                <a:spcPts val="0"/>
              </a:spcAft>
              <a:buClr>
                <a:schemeClr val="dk1"/>
              </a:buClr>
              <a:buSzPct val="100000"/>
              <a:buChar char="•"/>
            </a:pPr>
            <a:r>
              <a:rPr lang="en-US" sz="2400"/>
              <a:t>Organize network and partnership event such as Exhibitions, workshops and exchange programs </a:t>
            </a:r>
            <a:endParaRPr/>
          </a:p>
          <a:p>
            <a:pPr indent="-99060" lvl="0" marL="228600" rtl="0" algn="l">
              <a:lnSpc>
                <a:spcPct val="90000"/>
              </a:lnSpc>
              <a:spcBef>
                <a:spcPts val="1000"/>
              </a:spcBef>
              <a:spcAft>
                <a:spcPts val="0"/>
              </a:spcAft>
              <a:buClr>
                <a:schemeClr val="dk1"/>
              </a:buClr>
              <a:buSzPct val="100000"/>
              <a:buNone/>
            </a:pPr>
            <a:r>
              <a:t/>
            </a:r>
            <a:endParaRPr sz="2400"/>
          </a:p>
        </p:txBody>
      </p:sp>
      <p:sp>
        <p:nvSpPr>
          <p:cNvPr id="253" name="Google Shape;253;p5"/>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4" name="Google Shape;254;p5"/>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4400">
                <a:solidFill>
                  <a:schemeClr val="dk1"/>
                </a:solidFill>
                <a:latin typeface="Arial"/>
                <a:ea typeface="Arial"/>
                <a:cs typeface="Arial"/>
                <a:sym typeface="Arial"/>
              </a:rPr>
              <a:t>Testimonials</a:t>
            </a:r>
            <a:endParaRPr/>
          </a:p>
        </p:txBody>
      </p:sp>
      <p:sp>
        <p:nvSpPr>
          <p:cNvPr id="260" name="Google Shape;260;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114300" rtl="0" algn="l">
              <a:lnSpc>
                <a:spcPct val="120000"/>
              </a:lnSpc>
              <a:spcBef>
                <a:spcPts val="1000"/>
              </a:spcBef>
              <a:spcAft>
                <a:spcPts val="0"/>
              </a:spcAft>
              <a:buSzPct val="102857"/>
              <a:buNone/>
            </a:pPr>
            <a:r>
              <a:rPr lang="en-US"/>
              <a:t>Saidi Mohamed, a 33 years old entrepreneur living in Nguvumali, used to struggle with saving money in an organized way. This often led to unnecessary spending. However, after joining a training program on mindset change and financial management. He realized that he could save money if he adopted proper principles. </a:t>
            </a:r>
            <a:endParaRPr/>
          </a:p>
          <a:p>
            <a:pPr indent="0" lvl="0" marL="114300" rtl="0" algn="l">
              <a:lnSpc>
                <a:spcPct val="120000"/>
              </a:lnSpc>
              <a:spcBef>
                <a:spcPts val="1000"/>
              </a:spcBef>
              <a:spcAft>
                <a:spcPts val="0"/>
              </a:spcAft>
              <a:buSzPct val="102857"/>
              <a:buNone/>
            </a:pPr>
            <a:r>
              <a:rPr lang="en-US"/>
              <a:t>He decided to join a savings group and has since reduced unnecessary expenses to focus on saving. Currently, his group has 32 members, and together they have saved over 1.5 million Tanzanian Shillings.</a:t>
            </a:r>
            <a:endParaRPr/>
          </a:p>
        </p:txBody>
      </p:sp>
      <p:sp>
        <p:nvSpPr>
          <p:cNvPr id="261" name="Google Shape;261;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descr="A group of people sitting at a table&#10;&#10;AI-generated content may be incorrect." id="262" name="Google Shape;262;p28"/>
          <p:cNvPicPr preferRelativeResize="0"/>
          <p:nvPr/>
        </p:nvPicPr>
        <p:blipFill rotWithShape="1">
          <a:blip r:embed="rId3">
            <a:alphaModFix/>
          </a:blip>
          <a:srcRect b="0" l="0" r="0" t="0"/>
          <a:stretch/>
        </p:blipFill>
        <p:spPr>
          <a:xfrm>
            <a:off x="6172201" y="1825625"/>
            <a:ext cx="5560940" cy="423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8" name="Google Shape;268;p29"/>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None/>
            </a:pPr>
            <a:r>
              <a:rPr lang="en-US" sz="4600">
                <a:solidFill>
                  <a:schemeClr val="dk1"/>
                </a:solidFill>
                <a:latin typeface="Arial"/>
                <a:ea typeface="Arial"/>
                <a:cs typeface="Arial"/>
                <a:sym typeface="Arial"/>
              </a:rPr>
              <a:t>TESTIMONIALS</a:t>
            </a:r>
            <a:endParaRPr/>
          </a:p>
        </p:txBody>
      </p:sp>
      <p:sp>
        <p:nvSpPr>
          <p:cNvPr id="269" name="Google Shape;269;p29"/>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p29"/>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SzPts val="1600"/>
              <a:buFont typeface="Arial"/>
              <a:buChar char="•"/>
            </a:pPr>
            <a:r>
              <a:rPr lang="en-US" sz="1400">
                <a:solidFill>
                  <a:schemeClr val="dk1"/>
                </a:solidFill>
                <a:latin typeface="Arial"/>
                <a:ea typeface="Arial"/>
                <a:cs typeface="Arial"/>
                <a:sym typeface="Arial"/>
              </a:rPr>
              <a:t>Emma Pius I am a 29 year old resident of Mzizima Ward in Tanga City. I did not know where to start and had lost hope, I was not engaged in any activity. When I heard about the opportunity for training from GOYN, I joined the 5-day mindset change training. After the training, I realized that I could start with the little I had. I joined a savings group with others, and we began saving and borrowed TZS 50,000 to our own group to pay a teacher to train us on making liquid soap.</a:t>
            </a:r>
            <a:endParaRPr/>
          </a:p>
          <a:p>
            <a:pPr indent="-228600" lvl="0" marL="457200" rtl="0" algn="l">
              <a:lnSpc>
                <a:spcPct val="90000"/>
              </a:lnSpc>
              <a:spcBef>
                <a:spcPts val="1000"/>
              </a:spcBef>
              <a:spcAft>
                <a:spcPts val="0"/>
              </a:spcAft>
              <a:buSzPts val="1600"/>
              <a:buFont typeface="Arial"/>
              <a:buChar char="•"/>
            </a:pPr>
            <a:r>
              <a:rPr lang="en-US" sz="1400">
                <a:solidFill>
                  <a:schemeClr val="dk1"/>
                </a:solidFill>
                <a:latin typeface="Arial"/>
                <a:ea typeface="Arial"/>
                <a:cs typeface="Arial"/>
                <a:sym typeface="Arial"/>
              </a:rPr>
              <a:t>Now we have a project of producing toilet liquid soap and Shampoo we are looking forward to gain more skills in branding and marketing through GOYN to improve our business and  increase our marketing strategy</a:t>
            </a:r>
            <a:endParaRPr/>
          </a:p>
        </p:txBody>
      </p:sp>
      <p:pic>
        <p:nvPicPr>
          <p:cNvPr descr="A group of women singing into a microphone&#10;&#10;AI-generated content may be incorrect." id="271" name="Google Shape;271;p29"/>
          <p:cNvPicPr preferRelativeResize="0"/>
          <p:nvPr>
            <p:ph idx="2" type="pic"/>
          </p:nvPr>
        </p:nvPicPr>
        <p:blipFill rotWithShape="1">
          <a:blip r:embed="rId3">
            <a:alphaModFix/>
          </a:blip>
          <a:srcRect b="0" l="7801" r="7801" t="0"/>
          <a:stretch/>
        </p:blipFill>
        <p:spPr>
          <a:xfrm>
            <a:off x="6099048" y="1270265"/>
            <a:ext cx="5458968" cy="43174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8" name="Google Shape;278;p30"/>
          <p:cNvSpPr txBox="1"/>
          <p:nvPr>
            <p:ph type="title"/>
          </p:nvPr>
        </p:nvSpPr>
        <p:spPr>
          <a:xfrm>
            <a:off x="572492" y="147298"/>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5400">
                <a:solidFill>
                  <a:schemeClr val="dk1"/>
                </a:solidFill>
                <a:latin typeface="Arial"/>
                <a:ea typeface="Arial"/>
                <a:cs typeface="Arial"/>
                <a:sym typeface="Arial"/>
              </a:rPr>
              <a:t>Testimonials</a:t>
            </a:r>
            <a:endParaRPr sz="5400">
              <a:solidFill>
                <a:schemeClr val="dk1"/>
              </a:solidFill>
              <a:latin typeface="Arial"/>
              <a:ea typeface="Arial"/>
              <a:cs typeface="Arial"/>
              <a:sym typeface="Arial"/>
            </a:endParaRPr>
          </a:p>
        </p:txBody>
      </p:sp>
      <p:sp>
        <p:nvSpPr>
          <p:cNvPr id="279" name="Google Shape;279;p30"/>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person speaking to a group of people&#10;&#10;AI-generated content may be incorrect." id="280" name="Google Shape;280;p30"/>
          <p:cNvPicPr preferRelativeResize="0"/>
          <p:nvPr/>
        </p:nvPicPr>
        <p:blipFill rotWithShape="1">
          <a:blip r:embed="rId3">
            <a:alphaModFix/>
          </a:blip>
          <a:srcRect b="2" l="19892" r="15892" t="0"/>
          <a:stretch/>
        </p:blipFill>
        <p:spPr>
          <a:xfrm>
            <a:off x="7675658" y="2093976"/>
            <a:ext cx="3941064" cy="4096512"/>
          </a:xfrm>
          <a:prstGeom prst="rect">
            <a:avLst/>
          </a:prstGeom>
          <a:noFill/>
          <a:ln>
            <a:noFill/>
          </a:ln>
        </p:spPr>
      </p:pic>
      <p:sp>
        <p:nvSpPr>
          <p:cNvPr id="281" name="Google Shape;281;p30"/>
          <p:cNvSpPr/>
          <p:nvPr/>
        </p:nvSpPr>
        <p:spPr>
          <a:xfrm>
            <a:off x="572492" y="1924994"/>
            <a:ext cx="3272045" cy="1963227"/>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0" i="0" lang="en-US" sz="1400" u="none" cap="none" strike="noStrike">
                <a:solidFill>
                  <a:srgbClr val="000000"/>
                </a:solidFill>
                <a:latin typeface="Arial"/>
                <a:ea typeface="Arial"/>
                <a:cs typeface="Arial"/>
                <a:sym typeface="Arial"/>
              </a:rPr>
              <a:t>Elizabeth Gerald, a 24 years old Ilive  in Sahare, at Mzingani Ward, am  entrepreneur running a small education-based business.  (YAG), I had the opportunity to join a Mindset Change class and became a member of a savings group. I was later selected as one of 10 youth to participate in a Training of Trainers (ToT) program.</a:t>
            </a:r>
            <a:endParaRPr b="0" i="0" sz="1400" u="none" cap="none" strike="noStrike">
              <a:solidFill>
                <a:srgbClr val="000000"/>
              </a:solidFill>
              <a:latin typeface="Arial"/>
              <a:ea typeface="Arial"/>
              <a:cs typeface="Arial"/>
              <a:sym typeface="Arial"/>
            </a:endParaRPr>
          </a:p>
        </p:txBody>
      </p:sp>
      <p:sp>
        <p:nvSpPr>
          <p:cNvPr id="282" name="Google Shape;282;p30"/>
          <p:cNvSpPr/>
          <p:nvPr/>
        </p:nvSpPr>
        <p:spPr>
          <a:xfrm>
            <a:off x="572492" y="4213758"/>
            <a:ext cx="3272045" cy="1963227"/>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0" i="0" lang="en-US" sz="1400" u="none" cap="none" strike="noStrike">
                <a:solidFill>
                  <a:srgbClr val="000000"/>
                </a:solidFill>
                <a:latin typeface="Arial"/>
                <a:ea typeface="Arial"/>
                <a:cs typeface="Arial"/>
                <a:sym typeface="Arial"/>
              </a:rPr>
              <a:t>Elizabeth has since become an effective facilitator of Mindset Change training and savings group management. Together, we have reached over 400 young people and established 16 savings groups.</a:t>
            </a:r>
            <a:endParaRPr/>
          </a:p>
          <a:p>
            <a:pPr indent="0" lvl="0" marL="0" marR="0" rtl="0" algn="l">
              <a:lnSpc>
                <a:spcPct val="85000"/>
              </a:lnSpc>
              <a:spcBef>
                <a:spcPts val="280"/>
              </a:spcBef>
              <a:spcAft>
                <a:spcPts val="0"/>
              </a:spcAft>
              <a:buNone/>
            </a:pPr>
            <a:r>
              <a:rPr b="0" i="0" lang="en-US" sz="1400" u="none" cap="none" strike="noStrike">
                <a:solidFill>
                  <a:srgbClr val="000000"/>
                </a:solidFill>
                <a:latin typeface="Arial"/>
                <a:ea typeface="Arial"/>
                <a:cs typeface="Arial"/>
                <a:sym typeface="Arial"/>
              </a:rPr>
              <a:t>Elizabeth participate on international and local events through GOYN, such as Pwani Innovation week – Mombasa, and GOYN global convening – India.</a:t>
            </a:r>
            <a:endParaRPr/>
          </a:p>
          <a:p>
            <a:pPr indent="0" lvl="0" marL="0" marR="0" rtl="0" algn="l">
              <a:lnSpc>
                <a:spcPct val="85000"/>
              </a:lnSpc>
              <a:spcBef>
                <a:spcPts val="280"/>
              </a:spcBef>
              <a:spcAft>
                <a:spcPts val="0"/>
              </a:spcAft>
              <a:buNone/>
            </a:pPr>
            <a:r>
              <a:rPr b="0" i="0" lang="en-US" sz="1400" u="none" cap="none" strike="noStrike">
                <a:solidFill>
                  <a:srgbClr val="000000"/>
                </a:solidFill>
                <a:latin typeface="Arial"/>
                <a:ea typeface="Arial"/>
                <a:cs typeface="Arial"/>
                <a:sym typeface="Arial"/>
              </a:rPr>
              <a:t>She become GOYN Swahili – English Translator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person in a pink dress&#10;&#10;Description automatically generated" id="288" name="Google Shape;288;p6"/>
          <p:cNvPicPr preferRelativeResize="0"/>
          <p:nvPr/>
        </p:nvPicPr>
        <p:blipFill rotWithShape="1">
          <a:blip r:embed="rId3">
            <a:alphaModFix/>
          </a:blip>
          <a:srcRect b="41519" l="0" r="9091" t="10473"/>
          <a:stretch/>
        </p:blipFill>
        <p:spPr>
          <a:xfrm>
            <a:off x="3523488" y="10"/>
            <a:ext cx="8668512" cy="6857990"/>
          </a:xfrm>
          <a:prstGeom prst="rect">
            <a:avLst/>
          </a:prstGeom>
          <a:noFill/>
          <a:ln>
            <a:noFill/>
          </a:ln>
        </p:spPr>
      </p:pic>
      <p:sp>
        <p:nvSpPr>
          <p:cNvPr id="289" name="Google Shape;289;p6"/>
          <p:cNvSpPr/>
          <p:nvPr/>
        </p:nvSpPr>
        <p:spPr>
          <a:xfrm>
            <a:off x="0" y="0"/>
            <a:ext cx="9756601" cy="6858000"/>
          </a:xfrm>
          <a:prstGeom prst="rect">
            <a:avLst/>
          </a:prstGeom>
          <a:gradFill>
            <a:gsLst>
              <a:gs pos="0">
                <a:srgbClr val="FFFFFF">
                  <a:alpha val="0"/>
                </a:srgbClr>
              </a:gs>
              <a:gs pos="19000">
                <a:srgbClr val="FFFFFF">
                  <a:alpha val="37254"/>
                </a:srgbClr>
              </a:gs>
              <a:gs pos="35000">
                <a:srgbClr val="FFFFFF">
                  <a:alpha val="78431"/>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0" name="Google Shape;290;p6"/>
          <p:cNvSpPr txBox="1"/>
          <p:nvPr>
            <p:ph type="title"/>
          </p:nvPr>
        </p:nvSpPr>
        <p:spPr>
          <a:xfrm>
            <a:off x="477981" y="112236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lang="en-US" sz="4800"/>
              <a:t>THANK YOU</a:t>
            </a:r>
            <a:endParaRPr/>
          </a:p>
        </p:txBody>
      </p:sp>
      <p:sp>
        <p:nvSpPr>
          <p:cNvPr id="291" name="Google Shape;291;p6"/>
          <p:cNvSpPr txBox="1"/>
          <p:nvPr>
            <p:ph idx="1" type="body"/>
          </p:nvPr>
        </p:nvSpPr>
        <p:spPr>
          <a:xfrm>
            <a:off x="477980" y="4872922"/>
            <a:ext cx="4023359" cy="12081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300"/>
              <a:buNone/>
            </a:pPr>
            <a:r>
              <a:rPr lang="en-US" sz="1300">
                <a:solidFill>
                  <a:schemeClr val="dk1"/>
                </a:solidFill>
              </a:rPr>
              <a:t>FATMA MWINJUMA</a:t>
            </a:r>
            <a:endParaRPr/>
          </a:p>
          <a:p>
            <a:pPr indent="0" lvl="0" marL="0" rtl="0" algn="l">
              <a:lnSpc>
                <a:spcPct val="90000"/>
              </a:lnSpc>
              <a:spcBef>
                <a:spcPts val="1000"/>
              </a:spcBef>
              <a:spcAft>
                <a:spcPts val="0"/>
              </a:spcAft>
              <a:buClr>
                <a:schemeClr val="dk1"/>
              </a:buClr>
              <a:buSzPts val="1300"/>
              <a:buNone/>
            </a:pPr>
            <a:r>
              <a:rPr lang="en-US" sz="1300">
                <a:solidFill>
                  <a:schemeClr val="dk1"/>
                </a:solidFill>
              </a:rPr>
              <a:t>Entrepreneurship Saving and Credits Pathway Lead</a:t>
            </a:r>
            <a:endParaRPr/>
          </a:p>
          <a:p>
            <a:pPr indent="0" lvl="0" marL="0" rtl="0" algn="l">
              <a:lnSpc>
                <a:spcPct val="90000"/>
              </a:lnSpc>
              <a:spcBef>
                <a:spcPts val="1000"/>
              </a:spcBef>
              <a:spcAft>
                <a:spcPts val="0"/>
              </a:spcAft>
              <a:buClr>
                <a:schemeClr val="dk1"/>
              </a:buClr>
              <a:buSzPts val="1300"/>
              <a:buNone/>
            </a:pPr>
            <a:r>
              <a:rPr lang="en-US" sz="1300">
                <a:solidFill>
                  <a:schemeClr val="dk1"/>
                </a:solidFill>
              </a:rPr>
              <a:t>+255 684 558910</a:t>
            </a:r>
            <a:endParaRPr/>
          </a:p>
          <a:p>
            <a:pPr indent="0" lvl="0" marL="0" rtl="0" algn="l">
              <a:lnSpc>
                <a:spcPct val="90000"/>
              </a:lnSpc>
              <a:spcBef>
                <a:spcPts val="1000"/>
              </a:spcBef>
              <a:spcAft>
                <a:spcPts val="0"/>
              </a:spcAft>
              <a:buClr>
                <a:schemeClr val="dk1"/>
              </a:buClr>
              <a:buSzPts val="1300"/>
              <a:buNone/>
            </a:pPr>
            <a:r>
              <a:rPr lang="en-US" sz="1300">
                <a:solidFill>
                  <a:schemeClr val="dk1"/>
                </a:solidFill>
              </a:rPr>
              <a:t>mfatma@hdca.co.tz</a:t>
            </a:r>
            <a:endParaRPr/>
          </a:p>
        </p:txBody>
      </p:sp>
      <p:sp>
        <p:nvSpPr>
          <p:cNvPr id="292" name="Google Shape;292;p6"/>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3" name="Google Shape;293;p6"/>
          <p:cNvSpPr/>
          <p:nvPr/>
        </p:nvSpPr>
        <p:spPr>
          <a:xfrm>
            <a:off x="481029" y="4546920"/>
            <a:ext cx="3977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2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 name="Google Shape;104;p20"/>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5400">
                <a:latin typeface="Arial"/>
                <a:ea typeface="Arial"/>
                <a:cs typeface="Arial"/>
                <a:sym typeface="Arial"/>
              </a:rPr>
              <a:t>TangaYetu </a:t>
            </a:r>
            <a:endParaRPr sz="5400"/>
          </a:p>
        </p:txBody>
      </p:sp>
      <p:sp>
        <p:nvSpPr>
          <p:cNvPr id="105" name="Google Shape;105;p20"/>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 name="Google Shape;106;p20"/>
          <p:cNvSpPr txBox="1"/>
          <p:nvPr>
            <p:ph idx="1" type="body"/>
          </p:nvPr>
        </p:nvSpPr>
        <p:spPr>
          <a:xfrm>
            <a:off x="640080" y="2872899"/>
            <a:ext cx="4478185" cy="332066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US" sz="2000">
                <a:latin typeface="Arial"/>
                <a:ea typeface="Arial"/>
                <a:cs typeface="Arial"/>
                <a:sym typeface="Arial"/>
              </a:rPr>
              <a:t>Part of Our City Initiative -  Foundation Botnar.</a:t>
            </a:r>
            <a:endParaRPr/>
          </a:p>
          <a:p>
            <a:pPr indent="0" lvl="0" marL="114300" rtl="0" algn="l">
              <a:lnSpc>
                <a:spcPct val="90000"/>
              </a:lnSpc>
              <a:spcBef>
                <a:spcPts val="1000"/>
              </a:spcBef>
              <a:spcAft>
                <a:spcPts val="0"/>
              </a:spcAft>
              <a:buSzPts val="1800"/>
              <a:buNone/>
            </a:pPr>
            <a:r>
              <a:rPr lang="en-US" sz="2000">
                <a:latin typeface="Arial"/>
                <a:ea typeface="Arial"/>
                <a:cs typeface="Arial"/>
                <a:sym typeface="Arial"/>
              </a:rPr>
              <a:t>Support selected cities around the world to implement coordinated programs that leverage digital technologies and Artificial Intelligence (AI) and transform them into places where young people’s wellbeing and opportunity is secured. </a:t>
            </a:r>
            <a:endParaRPr/>
          </a:p>
          <a:p>
            <a:pPr indent="-228600" lvl="0" marL="457200" rtl="0" algn="l">
              <a:lnSpc>
                <a:spcPct val="90000"/>
              </a:lnSpc>
              <a:spcBef>
                <a:spcPts val="1000"/>
              </a:spcBef>
              <a:spcAft>
                <a:spcPts val="0"/>
              </a:spcAft>
              <a:buClr>
                <a:schemeClr val="dk1"/>
              </a:buClr>
              <a:buSzPts val="1800"/>
              <a:buNone/>
            </a:pPr>
            <a:r>
              <a:t/>
            </a:r>
            <a:endParaRPr sz="2000"/>
          </a:p>
        </p:txBody>
      </p:sp>
      <p:pic>
        <p:nvPicPr>
          <p:cNvPr descr="Women in matching clothes" id="107" name="Google Shape;107;p20"/>
          <p:cNvPicPr preferRelativeResize="0"/>
          <p:nvPr/>
        </p:nvPicPr>
        <p:blipFill rotWithShape="1">
          <a:blip r:embed="rId3">
            <a:alphaModFix/>
          </a:blip>
          <a:srcRect b="-1" l="19401" r="9132"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08" name="Google Shape;108;p20"/>
          <p:cNvPicPr preferRelativeResize="0"/>
          <p:nvPr/>
        </p:nvPicPr>
        <p:blipFill rotWithShape="1">
          <a:blip r:embed="rId4">
            <a:alphaModFix/>
          </a:blip>
          <a:srcRect b="0" l="0" r="0" t="0"/>
          <a:stretch/>
        </p:blipFill>
        <p:spPr>
          <a:xfrm>
            <a:off x="100012" y="6024881"/>
            <a:ext cx="12088939" cy="7925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4400">
                <a:solidFill>
                  <a:schemeClr val="dk1"/>
                </a:solidFill>
                <a:latin typeface="Arial"/>
                <a:ea typeface="Arial"/>
                <a:cs typeface="Arial"/>
                <a:sym typeface="Arial"/>
              </a:rPr>
              <a:t>About GOYN Tanga </a:t>
            </a:r>
            <a:endParaRPr/>
          </a:p>
        </p:txBody>
      </p:sp>
      <p:sp>
        <p:nvSpPr>
          <p:cNvPr id="114" name="Google Shape;11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b="1" lang="en-US" sz="2800">
                <a:solidFill>
                  <a:schemeClr val="dk1"/>
                </a:solidFill>
                <a:latin typeface="Arial"/>
                <a:ea typeface="Arial"/>
                <a:cs typeface="Arial"/>
                <a:sym typeface="Arial"/>
              </a:rPr>
              <a:t>GOYN Tanga</a:t>
            </a:r>
            <a:r>
              <a:rPr lang="en-US" sz="2800">
                <a:solidFill>
                  <a:schemeClr val="dk1"/>
                </a:solidFill>
                <a:latin typeface="Arial"/>
                <a:ea typeface="Arial"/>
                <a:cs typeface="Arial"/>
                <a:sym typeface="Arial"/>
              </a:rPr>
              <a:t> is an approach that aims to create an environment for Tanga Yetu to reach youth based on the opportunities available </a:t>
            </a:r>
            <a:r>
              <a:rPr lang="en-US"/>
              <a:t>in</a:t>
            </a:r>
            <a:r>
              <a:rPr lang="en-US" sz="2800">
                <a:solidFill>
                  <a:schemeClr val="dk1"/>
                </a:solidFill>
                <a:latin typeface="Arial"/>
                <a:ea typeface="Arial"/>
                <a:cs typeface="Arial"/>
                <a:sym typeface="Arial"/>
              </a:rPr>
              <a:t> Tanga</a:t>
            </a:r>
            <a:endParaRPr/>
          </a:p>
          <a:p>
            <a:pPr indent="-342900" lvl="0" marL="457200" rtl="0" algn="l">
              <a:lnSpc>
                <a:spcPct val="90000"/>
              </a:lnSpc>
              <a:spcBef>
                <a:spcPts val="1000"/>
              </a:spcBef>
              <a:spcAft>
                <a:spcPts val="0"/>
              </a:spcAft>
              <a:buClr>
                <a:schemeClr val="dk1"/>
              </a:buClr>
              <a:buSzPts val="1800"/>
              <a:buChar char="•"/>
            </a:pPr>
            <a:r>
              <a:rPr lang="en-US">
                <a:solidFill>
                  <a:schemeClr val="dk1"/>
                </a:solidFill>
                <a:latin typeface="Arial"/>
                <a:ea typeface="Arial"/>
                <a:cs typeface="Arial"/>
                <a:sym typeface="Arial"/>
              </a:rPr>
              <a:t>HD-Consulting Associate is the Anchor partner in the Implementation</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id="115" name="Google Shape;115;p21"/>
          <p:cNvPicPr preferRelativeResize="0"/>
          <p:nvPr/>
        </p:nvPicPr>
        <p:blipFill rotWithShape="1">
          <a:blip r:embed="rId3">
            <a:alphaModFix/>
          </a:blip>
          <a:srcRect b="0" l="0" r="0" t="0"/>
          <a:stretch/>
        </p:blipFill>
        <p:spPr>
          <a:xfrm>
            <a:off x="100012" y="6024881"/>
            <a:ext cx="12088939" cy="7925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1" name="Google Shape;121;p22"/>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 name="Google Shape;122;p22"/>
          <p:cNvSpPr/>
          <p:nvPr/>
        </p:nvSpPr>
        <p:spPr>
          <a:xfrm flipH="1" rot="10800000">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 name="Google Shape;123;p2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4" name="Google Shape;124;p22"/>
          <p:cNvSpPr txBox="1"/>
          <p:nvPr>
            <p:ph type="title"/>
          </p:nvPr>
        </p:nvSpPr>
        <p:spPr>
          <a:xfrm>
            <a:off x="1371597" y="348865"/>
            <a:ext cx="10044023" cy="8777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2800">
                <a:solidFill>
                  <a:srgbClr val="FFFFFF"/>
                </a:solidFill>
                <a:latin typeface="Arial"/>
                <a:ea typeface="Arial"/>
                <a:cs typeface="Arial"/>
                <a:sym typeface="Arial"/>
              </a:rPr>
              <a:t>Pathways </a:t>
            </a:r>
            <a:br>
              <a:rPr b="1" lang="en-US" sz="2800">
                <a:solidFill>
                  <a:srgbClr val="FFFFFF"/>
                </a:solidFill>
                <a:latin typeface="Arial"/>
                <a:ea typeface="Arial"/>
                <a:cs typeface="Arial"/>
                <a:sym typeface="Arial"/>
              </a:rPr>
            </a:br>
            <a:endParaRPr sz="2800">
              <a:solidFill>
                <a:srgbClr val="FFFFFF"/>
              </a:solidFill>
            </a:endParaRPr>
          </a:p>
        </p:txBody>
      </p:sp>
      <p:grpSp>
        <p:nvGrpSpPr>
          <p:cNvPr id="125" name="Google Shape;125;p22"/>
          <p:cNvGrpSpPr/>
          <p:nvPr/>
        </p:nvGrpSpPr>
        <p:grpSpPr>
          <a:xfrm>
            <a:off x="744738" y="2900785"/>
            <a:ext cx="10726464" cy="2616392"/>
            <a:chOff x="100682" y="788206"/>
            <a:chExt cx="10726464" cy="2616392"/>
          </a:xfrm>
        </p:grpSpPr>
        <p:sp>
          <p:nvSpPr>
            <p:cNvPr id="126" name="Google Shape;126;p22"/>
            <p:cNvSpPr/>
            <p:nvPr/>
          </p:nvSpPr>
          <p:spPr>
            <a:xfrm>
              <a:off x="562927" y="788206"/>
              <a:ext cx="1445998" cy="1445998"/>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871091" y="1096370"/>
              <a:ext cx="829671" cy="82967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100682" y="2684598"/>
              <a:ext cx="2370489"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txBox="1"/>
            <p:nvPr/>
          </p:nvSpPr>
          <p:spPr>
            <a:xfrm>
              <a:off x="100682"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0" i="0" lang="en-US" sz="1700" u="none" cap="none" strike="noStrike">
                  <a:solidFill>
                    <a:srgbClr val="000000"/>
                  </a:solidFill>
                  <a:latin typeface="Arial"/>
                  <a:ea typeface="Arial"/>
                  <a:cs typeface="Arial"/>
                  <a:sym typeface="Arial"/>
                </a:rPr>
                <a:t>ENTREPRENEURSHIP SAVING AND CREDITS PATHWAY</a:t>
              </a:r>
              <a:endParaRPr/>
            </a:p>
          </p:txBody>
        </p:sp>
        <p:sp>
          <p:nvSpPr>
            <p:cNvPr id="130" name="Google Shape;130;p22"/>
            <p:cNvSpPr/>
            <p:nvPr/>
          </p:nvSpPr>
          <p:spPr>
            <a:xfrm>
              <a:off x="3348252" y="788206"/>
              <a:ext cx="1445998" cy="1445998"/>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3656416" y="1096370"/>
              <a:ext cx="829671" cy="82967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a:off x="2886007" y="2684598"/>
              <a:ext cx="2370489"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txBox="1"/>
            <p:nvPr/>
          </p:nvSpPr>
          <p:spPr>
            <a:xfrm>
              <a:off x="2886007"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0" i="0" lang="en-US" sz="1700" u="none" cap="none" strike="noStrike">
                  <a:solidFill>
                    <a:srgbClr val="000000"/>
                  </a:solidFill>
                  <a:latin typeface="Arial"/>
                  <a:ea typeface="Arial"/>
                  <a:cs typeface="Arial"/>
                  <a:sym typeface="Arial"/>
                </a:rPr>
                <a:t>ART AND HERITAGE PATHWAY</a:t>
              </a:r>
              <a:endParaRPr/>
            </a:p>
          </p:txBody>
        </p:sp>
        <p:sp>
          <p:nvSpPr>
            <p:cNvPr id="134" name="Google Shape;134;p22"/>
            <p:cNvSpPr/>
            <p:nvPr/>
          </p:nvSpPr>
          <p:spPr>
            <a:xfrm>
              <a:off x="6133577" y="788206"/>
              <a:ext cx="1445998" cy="1445998"/>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6441741" y="1096370"/>
              <a:ext cx="829671" cy="82967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5671332" y="2684598"/>
              <a:ext cx="2370489"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nvSpPr>
          <p:spPr>
            <a:xfrm>
              <a:off x="5671332"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0" i="0" lang="en-US" sz="1700" u="none" cap="none" strike="noStrike">
                  <a:solidFill>
                    <a:srgbClr val="000000"/>
                  </a:solidFill>
                  <a:latin typeface="Arial"/>
                  <a:ea typeface="Arial"/>
                  <a:cs typeface="Arial"/>
                  <a:sym typeface="Arial"/>
                </a:rPr>
                <a:t>DATA AND TECHNOLOGY</a:t>
              </a:r>
              <a:endParaRPr/>
            </a:p>
          </p:txBody>
        </p:sp>
        <p:sp>
          <p:nvSpPr>
            <p:cNvPr id="138" name="Google Shape;138;p22"/>
            <p:cNvSpPr/>
            <p:nvPr/>
          </p:nvSpPr>
          <p:spPr>
            <a:xfrm>
              <a:off x="8918902" y="788206"/>
              <a:ext cx="1445998" cy="1445998"/>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p:nvPr/>
          </p:nvSpPr>
          <p:spPr>
            <a:xfrm>
              <a:off x="9227066" y="1096370"/>
              <a:ext cx="829671" cy="82967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p:nvPr/>
          </p:nvSpPr>
          <p:spPr>
            <a:xfrm>
              <a:off x="8456657" y="2684598"/>
              <a:ext cx="2370489"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txBox="1"/>
            <p:nvPr/>
          </p:nvSpPr>
          <p:spPr>
            <a:xfrm>
              <a:off x="8456657"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0" i="0" lang="en-US" sz="1700" u="none" cap="none" strike="noStrike">
                  <a:solidFill>
                    <a:srgbClr val="000000"/>
                  </a:solidFill>
                  <a:latin typeface="Arial"/>
                  <a:ea typeface="Arial"/>
                  <a:cs typeface="Arial"/>
                  <a:sym typeface="Arial"/>
                </a:rPr>
                <a:t>WELDING AND ENGINEERING PATHWAY</a:t>
              </a:r>
              <a:endParaRPr/>
            </a:p>
          </p:txBody>
        </p:sp>
      </p:grpSp>
      <p:pic>
        <p:nvPicPr>
          <p:cNvPr id="142" name="Google Shape;142;p22"/>
          <p:cNvPicPr preferRelativeResize="0"/>
          <p:nvPr/>
        </p:nvPicPr>
        <p:blipFill rotWithShape="1">
          <a:blip r:embed="rId7">
            <a:alphaModFix/>
          </a:blip>
          <a:srcRect b="0" l="0" r="0" t="0"/>
          <a:stretch/>
        </p:blipFill>
        <p:spPr>
          <a:xfrm>
            <a:off x="100012" y="6024881"/>
            <a:ext cx="12088939" cy="7925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g32c27ccdea4_0_2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9" name="Google Shape;149;g32c27ccdea4_0_20"/>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sz="5400"/>
              <a:t>Agenda</a:t>
            </a:r>
            <a:endParaRPr/>
          </a:p>
        </p:txBody>
      </p:sp>
      <p:sp>
        <p:nvSpPr>
          <p:cNvPr id="150" name="Google Shape;150;g32c27ccdea4_0_20"/>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1" name="Google Shape;151;g32c27ccdea4_0_20"/>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361950" lvl="0" marL="457200" marR="0" rtl="0" algn="l">
              <a:lnSpc>
                <a:spcPct val="90000"/>
              </a:lnSpc>
              <a:spcBef>
                <a:spcPts val="1000"/>
              </a:spcBef>
              <a:spcAft>
                <a:spcPts val="0"/>
              </a:spcAft>
              <a:buClr>
                <a:srgbClr val="FF00FF"/>
              </a:buClr>
              <a:buSzPts val="2100"/>
              <a:buAutoNum type="arabicPeriod"/>
            </a:pPr>
            <a:r>
              <a:rPr lang="en-US" sz="2200"/>
              <a:t>Need for savings &amp; entrepreneurship</a:t>
            </a:r>
            <a:endParaRPr/>
          </a:p>
          <a:p>
            <a:pPr indent="-361950" lvl="0" marL="457200" marR="0" rtl="0" algn="l">
              <a:lnSpc>
                <a:spcPct val="90000"/>
              </a:lnSpc>
              <a:spcBef>
                <a:spcPts val="0"/>
              </a:spcBef>
              <a:spcAft>
                <a:spcPts val="0"/>
              </a:spcAft>
              <a:buClr>
                <a:srgbClr val="FF00FF"/>
              </a:buClr>
              <a:buSzPts val="2100"/>
              <a:buAutoNum type="arabicPeriod"/>
            </a:pPr>
            <a:r>
              <a:rPr lang="en-US" sz="2200"/>
              <a:t>Details about the intervention</a:t>
            </a:r>
            <a:endParaRPr/>
          </a:p>
          <a:p>
            <a:pPr indent="-361950" lvl="0" marL="457200" marR="0" rtl="0" algn="l">
              <a:lnSpc>
                <a:spcPct val="90000"/>
              </a:lnSpc>
              <a:spcBef>
                <a:spcPts val="0"/>
              </a:spcBef>
              <a:spcAft>
                <a:spcPts val="0"/>
              </a:spcAft>
              <a:buClr>
                <a:srgbClr val="FF00FF"/>
              </a:buClr>
              <a:buSzPts val="2100"/>
              <a:buAutoNum type="arabicPeriod"/>
            </a:pPr>
            <a:r>
              <a:rPr lang="en-US" sz="2200"/>
              <a:t>Future goals</a:t>
            </a:r>
            <a:endParaRPr/>
          </a:p>
          <a:p>
            <a:pPr indent="-361950" lvl="0" marL="457200" marR="0" rtl="0" algn="l">
              <a:lnSpc>
                <a:spcPct val="90000"/>
              </a:lnSpc>
              <a:spcBef>
                <a:spcPts val="0"/>
              </a:spcBef>
              <a:spcAft>
                <a:spcPts val="0"/>
              </a:spcAft>
              <a:buClr>
                <a:srgbClr val="FF00FF"/>
              </a:buClr>
              <a:buSzPts val="2100"/>
              <a:buAutoNum type="arabicPeriod"/>
            </a:pPr>
            <a:r>
              <a:rPr lang="en-US" sz="2200"/>
              <a:t>Testimonials</a:t>
            </a:r>
            <a:endParaRPr/>
          </a:p>
        </p:txBody>
      </p:sp>
      <p:pic>
        <p:nvPicPr>
          <p:cNvPr descr="The calendar on a table stacked on top of notebooks" id="152" name="Google Shape;152;g32c27ccdea4_0_20"/>
          <p:cNvPicPr preferRelativeResize="0"/>
          <p:nvPr/>
        </p:nvPicPr>
        <p:blipFill rotWithShape="1">
          <a:blip r:embed="rId3">
            <a:alphaModFix/>
          </a:blip>
          <a:srcRect b="-1" l="24363" r="8684"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53" name="Google Shape;153;g32c27ccdea4_0_20"/>
          <p:cNvPicPr preferRelativeResize="0"/>
          <p:nvPr/>
        </p:nvPicPr>
        <p:blipFill rotWithShape="1">
          <a:blip r:embed="rId4">
            <a:alphaModFix/>
          </a:blip>
          <a:srcRect b="0" l="0" r="0" t="0"/>
          <a:stretch/>
        </p:blipFill>
        <p:spPr>
          <a:xfrm>
            <a:off x="100012" y="6024881"/>
            <a:ext cx="12088939" cy="7925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4400"/>
              <a:t>Why Saving and Entrepreneurship?</a:t>
            </a:r>
            <a:endParaRPr/>
          </a:p>
        </p:txBody>
      </p:sp>
      <p:pic>
        <p:nvPicPr>
          <p:cNvPr id="159" name="Google Shape;159;p23"/>
          <p:cNvPicPr preferRelativeResize="0"/>
          <p:nvPr/>
        </p:nvPicPr>
        <p:blipFill rotWithShape="1">
          <a:blip r:embed="rId3">
            <a:alphaModFix/>
          </a:blip>
          <a:srcRect b="-1" l="0" r="-2" t="19092"/>
          <a:stretch/>
        </p:blipFill>
        <p:spPr>
          <a:xfrm>
            <a:off x="2885704" y="1877276"/>
            <a:ext cx="5547873" cy="4619905"/>
          </a:xfrm>
          <a:prstGeom prst="rect">
            <a:avLst/>
          </a:prstGeom>
          <a:noFill/>
          <a:ln>
            <a:noFill/>
          </a:ln>
        </p:spPr>
      </p:pic>
      <p:pic>
        <p:nvPicPr>
          <p:cNvPr id="160" name="Google Shape;160;p23"/>
          <p:cNvPicPr preferRelativeResize="0"/>
          <p:nvPr/>
        </p:nvPicPr>
        <p:blipFill rotWithShape="1">
          <a:blip r:embed="rId4">
            <a:alphaModFix/>
          </a:blip>
          <a:srcRect b="0" l="0" r="0" t="0"/>
          <a:stretch/>
        </p:blipFill>
        <p:spPr>
          <a:xfrm>
            <a:off x="100012" y="6024881"/>
            <a:ext cx="12088939" cy="7925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Cont….</a:t>
            </a:r>
            <a:endParaRPr/>
          </a:p>
        </p:txBody>
      </p:sp>
      <p:grpSp>
        <p:nvGrpSpPr>
          <p:cNvPr id="166" name="Google Shape;166;p24"/>
          <p:cNvGrpSpPr/>
          <p:nvPr/>
        </p:nvGrpSpPr>
        <p:grpSpPr>
          <a:xfrm>
            <a:off x="841246" y="2369817"/>
            <a:ext cx="4607051" cy="3499108"/>
            <a:chOff x="0" y="1521"/>
            <a:chExt cx="4607051" cy="3499108"/>
          </a:xfrm>
        </p:grpSpPr>
        <p:sp>
          <p:nvSpPr>
            <p:cNvPr id="167" name="Google Shape;167;p24"/>
            <p:cNvSpPr/>
            <p:nvPr/>
          </p:nvSpPr>
          <p:spPr>
            <a:xfrm>
              <a:off x="921410" y="1521"/>
              <a:ext cx="3685641" cy="667768"/>
            </a:xfrm>
            <a:prstGeom prst="rect">
              <a:avLst/>
            </a:prstGeom>
            <a:gradFill>
              <a:gsLst>
                <a:gs pos="0">
                  <a:srgbClr val="EC8154"/>
                </a:gs>
                <a:gs pos="50000">
                  <a:srgbClr val="F16E27"/>
                </a:gs>
                <a:gs pos="100000">
                  <a:srgbClr val="DF5D18"/>
                </a:gs>
              </a:gsLst>
              <a:lin ang="5400000" scaled="0"/>
            </a:gradFill>
            <a:ln cap="flat" cmpd="sng" w="12700">
              <a:solidFill>
                <a:srgbClr val="E9713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4"/>
            <p:cNvSpPr txBox="1"/>
            <p:nvPr/>
          </p:nvSpPr>
          <p:spPr>
            <a:xfrm>
              <a:off x="921410" y="1521"/>
              <a:ext cx="3685641" cy="667768"/>
            </a:xfrm>
            <a:prstGeom prst="rect">
              <a:avLst/>
            </a:prstGeom>
            <a:noFill/>
            <a:ln>
              <a:noFill/>
            </a:ln>
          </p:spPr>
          <p:txBody>
            <a:bodyPr anchorCtr="0" anchor="ctr" bIns="169600" lIns="71500" spcFirstLastPara="1" rIns="71500" wrap="square" tIns="16960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Lack business and entrepreneurship skills </a:t>
              </a:r>
              <a:endParaRPr b="0" i="0" sz="1400" u="none" cap="none" strike="noStrike">
                <a:solidFill>
                  <a:srgbClr val="000000"/>
                </a:solidFill>
                <a:latin typeface="Arial"/>
                <a:ea typeface="Arial"/>
                <a:cs typeface="Arial"/>
                <a:sym typeface="Arial"/>
              </a:endParaRPr>
            </a:p>
          </p:txBody>
        </p:sp>
        <p:sp>
          <p:nvSpPr>
            <p:cNvPr id="169" name="Google Shape;169;p24"/>
            <p:cNvSpPr/>
            <p:nvPr/>
          </p:nvSpPr>
          <p:spPr>
            <a:xfrm>
              <a:off x="0" y="1521"/>
              <a:ext cx="921410" cy="667768"/>
            </a:xfrm>
            <a:prstGeom prst="rect">
              <a:avLst/>
            </a:prstGeom>
            <a:solidFill>
              <a:schemeClr val="lt1"/>
            </a:solidFill>
            <a:ln cap="flat" cmpd="sng" w="12700">
              <a:solidFill>
                <a:srgbClr val="E9713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4"/>
            <p:cNvSpPr txBox="1"/>
            <p:nvPr/>
          </p:nvSpPr>
          <p:spPr>
            <a:xfrm>
              <a:off x="0" y="1521"/>
              <a:ext cx="921410" cy="667768"/>
            </a:xfrm>
            <a:prstGeom prst="rect">
              <a:avLst/>
            </a:prstGeom>
            <a:noFill/>
            <a:ln>
              <a:noFill/>
            </a:ln>
          </p:spPr>
          <p:txBody>
            <a:bodyPr anchorCtr="0" anchor="ctr" bIns="65950" lIns="48750" spcFirstLastPara="1" rIns="48750" wrap="square" tIns="659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Lack</a:t>
              </a:r>
              <a:endParaRPr b="0" i="0" sz="1400" u="none" cap="none" strike="noStrike">
                <a:solidFill>
                  <a:srgbClr val="000000"/>
                </a:solidFill>
                <a:latin typeface="Arial"/>
                <a:ea typeface="Arial"/>
                <a:cs typeface="Arial"/>
                <a:sym typeface="Arial"/>
              </a:endParaRPr>
            </a:p>
          </p:txBody>
        </p:sp>
        <p:sp>
          <p:nvSpPr>
            <p:cNvPr id="171" name="Google Shape;171;p24"/>
            <p:cNvSpPr/>
            <p:nvPr/>
          </p:nvSpPr>
          <p:spPr>
            <a:xfrm>
              <a:off x="921410" y="709356"/>
              <a:ext cx="3685641" cy="667768"/>
            </a:xfrm>
            <a:prstGeom prst="rect">
              <a:avLst/>
            </a:prstGeom>
            <a:gradFill>
              <a:gsLst>
                <a:gs pos="0">
                  <a:srgbClr val="497D4C"/>
                </a:gs>
                <a:gs pos="50000">
                  <a:srgbClr val="116F1D"/>
                </a:gs>
                <a:gs pos="100000">
                  <a:srgbClr val="0B6417"/>
                </a:gs>
              </a:gsLst>
              <a:lin ang="5400000" scaled="0"/>
            </a:gradFill>
            <a:ln cap="flat" cmpd="sng" w="12700">
              <a:solidFill>
                <a:srgbClr val="176B2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4"/>
            <p:cNvSpPr txBox="1"/>
            <p:nvPr/>
          </p:nvSpPr>
          <p:spPr>
            <a:xfrm>
              <a:off x="921410" y="709356"/>
              <a:ext cx="3685641" cy="667768"/>
            </a:xfrm>
            <a:prstGeom prst="rect">
              <a:avLst/>
            </a:prstGeom>
            <a:noFill/>
            <a:ln>
              <a:noFill/>
            </a:ln>
          </p:spPr>
          <p:txBody>
            <a:bodyPr anchorCtr="0" anchor="ctr" bIns="169600" lIns="71500" spcFirstLastPara="1" rIns="71500" wrap="square" tIns="16960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Access to finance</a:t>
              </a:r>
              <a:endParaRPr b="0" i="0" sz="1400" u="none" cap="none" strike="noStrike">
                <a:solidFill>
                  <a:srgbClr val="000000"/>
                </a:solidFill>
                <a:latin typeface="Arial"/>
                <a:ea typeface="Arial"/>
                <a:cs typeface="Arial"/>
                <a:sym typeface="Arial"/>
              </a:endParaRPr>
            </a:p>
          </p:txBody>
        </p:sp>
        <p:sp>
          <p:nvSpPr>
            <p:cNvPr id="173" name="Google Shape;173;p24"/>
            <p:cNvSpPr/>
            <p:nvPr/>
          </p:nvSpPr>
          <p:spPr>
            <a:xfrm>
              <a:off x="0" y="709356"/>
              <a:ext cx="921410" cy="667768"/>
            </a:xfrm>
            <a:prstGeom prst="rect">
              <a:avLst/>
            </a:prstGeom>
            <a:solidFill>
              <a:schemeClr val="lt1"/>
            </a:solidFill>
            <a:ln cap="flat" cmpd="sng" w="12700">
              <a:solidFill>
                <a:srgbClr val="176B2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4"/>
            <p:cNvSpPr txBox="1"/>
            <p:nvPr/>
          </p:nvSpPr>
          <p:spPr>
            <a:xfrm>
              <a:off x="0" y="709356"/>
              <a:ext cx="921410" cy="667768"/>
            </a:xfrm>
            <a:prstGeom prst="rect">
              <a:avLst/>
            </a:prstGeom>
            <a:noFill/>
            <a:ln>
              <a:noFill/>
            </a:ln>
          </p:spPr>
          <p:txBody>
            <a:bodyPr anchorCtr="0" anchor="ctr" bIns="65950" lIns="48750" spcFirstLastPara="1" rIns="48750" wrap="square" tIns="659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Access</a:t>
              </a:r>
              <a:endParaRPr b="0" i="0" sz="1400" u="none" cap="none" strike="noStrike">
                <a:solidFill>
                  <a:srgbClr val="000000"/>
                </a:solidFill>
                <a:latin typeface="Arial"/>
                <a:ea typeface="Arial"/>
                <a:cs typeface="Arial"/>
                <a:sym typeface="Arial"/>
              </a:endParaRPr>
            </a:p>
          </p:txBody>
        </p:sp>
        <p:sp>
          <p:nvSpPr>
            <p:cNvPr id="175" name="Google Shape;175;p24"/>
            <p:cNvSpPr/>
            <p:nvPr/>
          </p:nvSpPr>
          <p:spPr>
            <a:xfrm>
              <a:off x="921410" y="1417191"/>
              <a:ext cx="3685641" cy="667768"/>
            </a:xfrm>
            <a:prstGeom prst="rect">
              <a:avLst/>
            </a:prstGeom>
            <a:gradFill>
              <a:gsLst>
                <a:gs pos="0">
                  <a:srgbClr val="47A9DE"/>
                </a:gs>
                <a:gs pos="50000">
                  <a:srgbClr val="00A2DF"/>
                </a:gs>
                <a:gs pos="100000">
                  <a:srgbClr val="0093CC"/>
                </a:gs>
              </a:gsLst>
              <a:lin ang="5400000" scaled="0"/>
            </a:gradFill>
            <a:ln cap="flat" cmpd="sng" w="12700">
              <a:solidFill>
                <a:srgbClr val="0C9E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Ability to recognize economic opportunity</a:t>
              </a:r>
              <a:endParaRPr b="0" i="0" sz="1400" u="none" cap="none" strike="noStrike">
                <a:solidFill>
                  <a:schemeClr val="lt1"/>
                </a:solidFill>
                <a:latin typeface="Arial"/>
                <a:ea typeface="Arial"/>
                <a:cs typeface="Arial"/>
                <a:sym typeface="Arial"/>
              </a:endParaRPr>
            </a:p>
          </p:txBody>
        </p:sp>
        <p:sp>
          <p:nvSpPr>
            <p:cNvPr id="176" name="Google Shape;176;p24"/>
            <p:cNvSpPr/>
            <p:nvPr/>
          </p:nvSpPr>
          <p:spPr>
            <a:xfrm>
              <a:off x="0" y="1417191"/>
              <a:ext cx="921410" cy="667768"/>
            </a:xfrm>
            <a:prstGeom prst="rect">
              <a:avLst/>
            </a:prstGeom>
            <a:solidFill>
              <a:schemeClr val="lt1"/>
            </a:solidFill>
            <a:ln cap="flat" cmpd="sng" w="12700">
              <a:solidFill>
                <a:srgbClr val="0C9E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4"/>
            <p:cNvSpPr txBox="1"/>
            <p:nvPr/>
          </p:nvSpPr>
          <p:spPr>
            <a:xfrm>
              <a:off x="0" y="1417191"/>
              <a:ext cx="921410" cy="667768"/>
            </a:xfrm>
            <a:prstGeom prst="rect">
              <a:avLst/>
            </a:prstGeom>
            <a:noFill/>
            <a:ln>
              <a:noFill/>
            </a:ln>
          </p:spPr>
          <p:txBody>
            <a:bodyPr anchorCtr="0" anchor="ctr" bIns="65950" lIns="48750" spcFirstLastPara="1" rIns="48750" wrap="square" tIns="659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Lack</a:t>
              </a:r>
              <a:endParaRPr b="0" i="0" sz="1400" u="none" cap="none" strike="noStrike">
                <a:solidFill>
                  <a:srgbClr val="000000"/>
                </a:solidFill>
                <a:latin typeface="Arial"/>
                <a:ea typeface="Arial"/>
                <a:cs typeface="Arial"/>
                <a:sym typeface="Arial"/>
              </a:endParaRPr>
            </a:p>
          </p:txBody>
        </p:sp>
        <p:sp>
          <p:nvSpPr>
            <p:cNvPr id="178" name="Google Shape;178;p24"/>
            <p:cNvSpPr/>
            <p:nvPr/>
          </p:nvSpPr>
          <p:spPr>
            <a:xfrm>
              <a:off x="921410" y="2125026"/>
              <a:ext cx="3685641" cy="667768"/>
            </a:xfrm>
            <a:prstGeom prst="rect">
              <a:avLst/>
            </a:prstGeom>
            <a:gradFill>
              <a:gsLst>
                <a:gs pos="0">
                  <a:srgbClr val="AB4E9D"/>
                </a:gs>
                <a:gs pos="50000">
                  <a:srgbClr val="A62094"/>
                </a:gs>
                <a:gs pos="100000">
                  <a:srgbClr val="961886"/>
                </a:gs>
              </a:gsLst>
              <a:lin ang="5400000" scaled="0"/>
            </a:gradFill>
            <a:ln cap="flat" cmpd="sng" w="12700">
              <a:solidFill>
                <a:srgbClr val="A0289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4"/>
            <p:cNvSpPr txBox="1"/>
            <p:nvPr/>
          </p:nvSpPr>
          <p:spPr>
            <a:xfrm>
              <a:off x="921410" y="2125026"/>
              <a:ext cx="3685641" cy="667768"/>
            </a:xfrm>
            <a:prstGeom prst="rect">
              <a:avLst/>
            </a:prstGeom>
            <a:noFill/>
            <a:ln>
              <a:noFill/>
            </a:ln>
          </p:spPr>
          <p:txBody>
            <a:bodyPr anchorCtr="0" anchor="ctr" bIns="169600" lIns="71500" spcFirstLastPara="1" rIns="71500" wrap="square" tIns="16960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Access to information</a:t>
              </a:r>
              <a:endParaRPr b="0" i="0" sz="1400" u="none" cap="none" strike="noStrike">
                <a:solidFill>
                  <a:srgbClr val="000000"/>
                </a:solidFill>
                <a:latin typeface="Arial"/>
                <a:ea typeface="Arial"/>
                <a:cs typeface="Arial"/>
                <a:sym typeface="Arial"/>
              </a:endParaRPr>
            </a:p>
          </p:txBody>
        </p:sp>
        <p:sp>
          <p:nvSpPr>
            <p:cNvPr id="180" name="Google Shape;180;p24"/>
            <p:cNvSpPr/>
            <p:nvPr/>
          </p:nvSpPr>
          <p:spPr>
            <a:xfrm>
              <a:off x="0" y="2125026"/>
              <a:ext cx="921410" cy="667768"/>
            </a:xfrm>
            <a:prstGeom prst="rect">
              <a:avLst/>
            </a:prstGeom>
            <a:solidFill>
              <a:schemeClr val="lt1"/>
            </a:solidFill>
            <a:ln cap="flat" cmpd="sng" w="12700">
              <a:solidFill>
                <a:srgbClr val="A0289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4"/>
            <p:cNvSpPr txBox="1"/>
            <p:nvPr/>
          </p:nvSpPr>
          <p:spPr>
            <a:xfrm>
              <a:off x="0" y="2125026"/>
              <a:ext cx="921410" cy="667768"/>
            </a:xfrm>
            <a:prstGeom prst="rect">
              <a:avLst/>
            </a:prstGeom>
            <a:noFill/>
            <a:ln>
              <a:noFill/>
            </a:ln>
          </p:spPr>
          <p:txBody>
            <a:bodyPr anchorCtr="0" anchor="ctr" bIns="65950" lIns="48750" spcFirstLastPara="1" rIns="48750" wrap="square" tIns="659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Access</a:t>
              </a:r>
              <a:endParaRPr b="0" i="0" sz="1400" u="none" cap="none" strike="noStrike">
                <a:solidFill>
                  <a:srgbClr val="000000"/>
                </a:solidFill>
                <a:latin typeface="Arial"/>
                <a:ea typeface="Arial"/>
                <a:cs typeface="Arial"/>
                <a:sym typeface="Arial"/>
              </a:endParaRPr>
            </a:p>
          </p:txBody>
        </p:sp>
        <p:sp>
          <p:nvSpPr>
            <p:cNvPr id="182" name="Google Shape;182;p24"/>
            <p:cNvSpPr/>
            <p:nvPr/>
          </p:nvSpPr>
          <p:spPr>
            <a:xfrm>
              <a:off x="921410" y="2832861"/>
              <a:ext cx="3685641" cy="667768"/>
            </a:xfrm>
            <a:prstGeom prst="rect">
              <a:avLst/>
            </a:prstGeom>
            <a:gradFill>
              <a:gsLst>
                <a:gs pos="0">
                  <a:srgbClr val="65B150"/>
                </a:gs>
                <a:gs pos="50000">
                  <a:srgbClr val="4AAC24"/>
                </a:gs>
                <a:gs pos="100000">
                  <a:srgbClr val="3F9D1A"/>
                </a:gs>
              </a:gsLst>
              <a:lin ang="5400000" scaled="0"/>
            </a:gradFill>
            <a:ln cap="flat" cmpd="sng" w="12700">
              <a:solidFill>
                <a:srgbClr val="4EA62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4"/>
            <p:cNvSpPr txBox="1"/>
            <p:nvPr/>
          </p:nvSpPr>
          <p:spPr>
            <a:xfrm>
              <a:off x="921410" y="2832861"/>
              <a:ext cx="3685641" cy="667768"/>
            </a:xfrm>
            <a:prstGeom prst="rect">
              <a:avLst/>
            </a:prstGeom>
            <a:noFill/>
            <a:ln>
              <a:noFill/>
            </a:ln>
          </p:spPr>
          <p:txBody>
            <a:bodyPr anchorCtr="0" anchor="ctr" bIns="169600" lIns="71500" spcFirstLastPara="1" rIns="71500" wrap="square" tIns="16960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Lack of networking Opportunities</a:t>
              </a:r>
              <a:endParaRPr b="0" i="0" sz="1400" u="none" cap="none" strike="noStrike">
                <a:solidFill>
                  <a:srgbClr val="000000"/>
                </a:solidFill>
                <a:latin typeface="Arial"/>
                <a:ea typeface="Arial"/>
                <a:cs typeface="Arial"/>
                <a:sym typeface="Arial"/>
              </a:endParaRPr>
            </a:p>
          </p:txBody>
        </p:sp>
        <p:sp>
          <p:nvSpPr>
            <p:cNvPr id="184" name="Google Shape;184;p24"/>
            <p:cNvSpPr/>
            <p:nvPr/>
          </p:nvSpPr>
          <p:spPr>
            <a:xfrm>
              <a:off x="0" y="2832861"/>
              <a:ext cx="921410" cy="667768"/>
            </a:xfrm>
            <a:prstGeom prst="rect">
              <a:avLst/>
            </a:prstGeom>
            <a:solidFill>
              <a:schemeClr val="lt1"/>
            </a:solidFill>
            <a:ln cap="flat" cmpd="sng" w="12700">
              <a:solidFill>
                <a:srgbClr val="4EA62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4"/>
            <p:cNvSpPr txBox="1"/>
            <p:nvPr/>
          </p:nvSpPr>
          <p:spPr>
            <a:xfrm>
              <a:off x="0" y="2832861"/>
              <a:ext cx="921410" cy="667768"/>
            </a:xfrm>
            <a:prstGeom prst="rect">
              <a:avLst/>
            </a:prstGeom>
            <a:noFill/>
            <a:ln>
              <a:noFill/>
            </a:ln>
          </p:spPr>
          <p:txBody>
            <a:bodyPr anchorCtr="0" anchor="ctr" bIns="65950" lIns="48750" spcFirstLastPara="1" rIns="48750" wrap="square" tIns="659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Lack</a:t>
              </a:r>
              <a:endParaRPr b="0" i="0" sz="1400" u="none" cap="none" strike="noStrike">
                <a:solidFill>
                  <a:srgbClr val="000000"/>
                </a:solidFill>
                <a:latin typeface="Arial"/>
                <a:ea typeface="Arial"/>
                <a:cs typeface="Arial"/>
                <a:sym typeface="Arial"/>
              </a:endParaRPr>
            </a:p>
          </p:txBody>
        </p:sp>
      </p:grpSp>
      <p:pic>
        <p:nvPicPr>
          <p:cNvPr descr="A person standing in front of a whiteboard&#10;&#10;Description automatically generated" id="186" name="Google Shape;186;p24"/>
          <p:cNvPicPr preferRelativeResize="0"/>
          <p:nvPr/>
        </p:nvPicPr>
        <p:blipFill rotWithShape="1">
          <a:blip r:embed="rId3">
            <a:alphaModFix/>
          </a:blip>
          <a:srcRect b="2" l="0" r="3" t="8385"/>
          <a:stretch/>
        </p:blipFill>
        <p:spPr>
          <a:xfrm>
            <a:off x="6198919" y="2018805"/>
            <a:ext cx="5573977" cy="41374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2"/>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2" name="Google Shape;192;p2"/>
          <p:cNvPicPr preferRelativeResize="0"/>
          <p:nvPr>
            <p:ph idx="2" type="pic"/>
          </p:nvPr>
        </p:nvPicPr>
        <p:blipFill rotWithShape="1">
          <a:blip r:embed="rId3">
            <a:alphaModFix/>
          </a:blip>
          <a:srcRect b="-1" l="2941" r="2940" t="0"/>
          <a:stretch/>
        </p:blipFill>
        <p:spPr>
          <a:xfrm>
            <a:off x="2522356" y="10"/>
            <a:ext cx="9669642" cy="6857990"/>
          </a:xfrm>
          <a:prstGeom prst="rect">
            <a:avLst/>
          </a:prstGeom>
          <a:noFill/>
          <a:ln>
            <a:noFill/>
          </a:ln>
        </p:spPr>
      </p:pic>
      <p:sp>
        <p:nvSpPr>
          <p:cNvPr id="193" name="Google Shape;193;p2"/>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2"/>
          <p:cNvSpPr txBox="1"/>
          <p:nvPr>
            <p:ph type="title"/>
          </p:nvPr>
        </p:nvSpPr>
        <p:spPr>
          <a:xfrm>
            <a:off x="838200" y="365125"/>
            <a:ext cx="3822189" cy="1899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500"/>
              <a:buNone/>
            </a:pPr>
            <a:r>
              <a:rPr b="1" lang="en-US" sz="2500" u="sng">
                <a:solidFill>
                  <a:schemeClr val="dk1"/>
                </a:solidFill>
                <a:latin typeface="Arial"/>
                <a:ea typeface="Arial"/>
                <a:cs typeface="Arial"/>
                <a:sym typeface="Arial"/>
              </a:rPr>
              <a:t>GOYN Tanga’s Solution: </a:t>
            </a:r>
            <a:endParaRPr/>
          </a:p>
          <a:p>
            <a:pPr indent="0" lvl="0" marL="0" rtl="0" algn="l">
              <a:lnSpc>
                <a:spcPct val="90000"/>
              </a:lnSpc>
              <a:spcBef>
                <a:spcPts val="0"/>
              </a:spcBef>
              <a:spcAft>
                <a:spcPts val="0"/>
              </a:spcAft>
              <a:buClr>
                <a:schemeClr val="dk1"/>
              </a:buClr>
              <a:buSzPts val="2500"/>
              <a:buNone/>
            </a:pPr>
            <a:r>
              <a:t/>
            </a:r>
            <a:endParaRPr sz="2500">
              <a:solidFill>
                <a:schemeClr val="dk1"/>
              </a:solidFill>
              <a:latin typeface="Arial"/>
              <a:ea typeface="Arial"/>
              <a:cs typeface="Arial"/>
              <a:sym typeface="Arial"/>
            </a:endParaRPr>
          </a:p>
          <a:p>
            <a:pPr indent="0" lvl="0" marL="0" rtl="0" algn="l">
              <a:lnSpc>
                <a:spcPct val="90000"/>
              </a:lnSpc>
              <a:spcBef>
                <a:spcPts val="0"/>
              </a:spcBef>
              <a:spcAft>
                <a:spcPts val="0"/>
              </a:spcAft>
              <a:buClr>
                <a:schemeClr val="dk1"/>
              </a:buClr>
              <a:buSzPts val="2500"/>
              <a:buNone/>
            </a:pPr>
            <a:r>
              <a:rPr lang="en-US" sz="2500">
                <a:solidFill>
                  <a:schemeClr val="dk1"/>
                </a:solidFill>
                <a:latin typeface="Arial"/>
                <a:ea typeface="Arial"/>
                <a:cs typeface="Arial"/>
                <a:sym typeface="Arial"/>
              </a:rPr>
              <a:t>Mindset and saving groups</a:t>
            </a:r>
            <a:endParaRPr/>
          </a:p>
        </p:txBody>
      </p:sp>
      <p:sp>
        <p:nvSpPr>
          <p:cNvPr id="195" name="Google Shape;195;p2"/>
          <p:cNvSpPr txBox="1"/>
          <p:nvPr>
            <p:ph idx="1" type="body"/>
          </p:nvPr>
        </p:nvSpPr>
        <p:spPr>
          <a:xfrm>
            <a:off x="838200" y="2265037"/>
            <a:ext cx="4219575" cy="39119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Char char="•"/>
            </a:pPr>
            <a:r>
              <a:rPr lang="en-US" sz="2000">
                <a:solidFill>
                  <a:schemeClr val="dk1"/>
                </a:solidFill>
                <a:latin typeface="Arial"/>
                <a:ea typeface="Arial"/>
                <a:cs typeface="Arial"/>
                <a:sym typeface="Arial"/>
              </a:rPr>
              <a:t>The Mindset and Saving Group Program is designed to help individuals build better financial habits through collective saving. </a:t>
            </a:r>
            <a:endParaRPr/>
          </a:p>
          <a:p>
            <a:pPr indent="101600" lvl="0" marL="0" rtl="0" algn="l">
              <a:lnSpc>
                <a:spcPct val="90000"/>
              </a:lnSpc>
              <a:spcBef>
                <a:spcPts val="600"/>
              </a:spcBef>
              <a:spcAft>
                <a:spcPts val="0"/>
              </a:spcAft>
              <a:buClr>
                <a:schemeClr val="dk1"/>
              </a:buClr>
              <a:buSzPts val="1600"/>
              <a:buFont typeface="Arial"/>
              <a:buNone/>
            </a:pPr>
            <a:r>
              <a:t/>
            </a:r>
            <a:endParaRPr sz="2000">
              <a:solidFill>
                <a:schemeClr val="dk1"/>
              </a:solidFill>
              <a:latin typeface="Arial"/>
              <a:ea typeface="Arial"/>
              <a:cs typeface="Arial"/>
              <a:sym typeface="Arial"/>
            </a:endParaRPr>
          </a:p>
          <a:p>
            <a:pPr indent="0" lvl="0" marL="0" rtl="0" algn="l">
              <a:lnSpc>
                <a:spcPct val="90000"/>
              </a:lnSpc>
              <a:spcBef>
                <a:spcPts val="600"/>
              </a:spcBef>
              <a:spcAft>
                <a:spcPts val="600"/>
              </a:spcAft>
              <a:buClr>
                <a:schemeClr val="dk1"/>
              </a:buClr>
              <a:buSzPts val="1600"/>
              <a:buFont typeface="Arial"/>
              <a:buChar char="•"/>
            </a:pPr>
            <a:r>
              <a:rPr lang="en-US" sz="2000">
                <a:solidFill>
                  <a:schemeClr val="dk1"/>
                </a:solidFill>
                <a:latin typeface="Arial"/>
                <a:ea typeface="Arial"/>
                <a:cs typeface="Arial"/>
                <a:sym typeface="Arial"/>
              </a:rPr>
              <a:t>Participants come together in small groups and agree to contribute a set amount of money on a regular basis.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g32c27ccdea4_0_32"/>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2" name="Google Shape;202;g32c27ccdea4_0_32"/>
          <p:cNvSpPr/>
          <p:nvPr/>
        </p:nvSpPr>
        <p:spPr>
          <a:xfrm>
            <a:off x="1" y="0"/>
            <a:ext cx="8522446" cy="2285999"/>
          </a:xfrm>
          <a:prstGeom prst="rect">
            <a:avLst/>
          </a:prstGeom>
          <a:solidFill>
            <a:schemeClr val="lt1"/>
          </a:solidFill>
          <a:ln>
            <a:noFill/>
          </a:ln>
          <a:effectLst>
            <a:outerShdw blurRad="596900" sx="90000" rotWithShape="0" algn="t" dir="7140000" dist="304800" sy="90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3" name="Google Shape;203;g32c27ccdea4_0_32"/>
          <p:cNvSpPr txBox="1"/>
          <p:nvPr>
            <p:ph type="title"/>
          </p:nvPr>
        </p:nvSpPr>
        <p:spPr>
          <a:xfrm>
            <a:off x="285008" y="350196"/>
            <a:ext cx="5557651" cy="16245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1" lang="en-US" sz="4000">
                <a:solidFill>
                  <a:schemeClr val="dk1"/>
                </a:solidFill>
                <a:latin typeface="Arial"/>
                <a:ea typeface="Arial"/>
                <a:cs typeface="Arial"/>
                <a:sym typeface="Arial"/>
              </a:rPr>
              <a:t>Details about the Training </a:t>
            </a:r>
            <a:endParaRPr/>
          </a:p>
        </p:txBody>
      </p:sp>
      <p:sp>
        <p:nvSpPr>
          <p:cNvPr id="204" name="Google Shape;204;g32c27ccdea4_0_32"/>
          <p:cNvSpPr txBox="1"/>
          <p:nvPr>
            <p:ph idx="1" type="body"/>
          </p:nvPr>
        </p:nvSpPr>
        <p:spPr>
          <a:xfrm>
            <a:off x="201881" y="2324912"/>
            <a:ext cx="5474523" cy="4396522"/>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000"/>
              </a:spcBef>
              <a:spcAft>
                <a:spcPts val="0"/>
              </a:spcAft>
              <a:buSzPts val="1600"/>
              <a:buFont typeface="Arial"/>
              <a:buChar char="•"/>
            </a:pPr>
            <a:r>
              <a:rPr b="1" lang="en-US" sz="1000">
                <a:solidFill>
                  <a:schemeClr val="dk1"/>
                </a:solidFill>
                <a:latin typeface="Arial"/>
                <a:ea typeface="Arial"/>
                <a:cs typeface="Arial"/>
                <a:sym typeface="Arial"/>
              </a:rPr>
              <a:t>Objectives of Mindset Training for Behavioral Change Purpose</a:t>
            </a:r>
            <a:endParaRPr/>
          </a:p>
          <a:p>
            <a:pPr indent="-228600" lvl="0" marL="800100" rtl="0" algn="l">
              <a:lnSpc>
                <a:spcPct val="90000"/>
              </a:lnSpc>
              <a:spcBef>
                <a:spcPts val="1000"/>
              </a:spcBef>
              <a:spcAft>
                <a:spcPts val="0"/>
              </a:spcAft>
              <a:buSzPts val="1600"/>
              <a:buFont typeface="Arial"/>
              <a:buChar char="•"/>
            </a:pPr>
            <a:r>
              <a:rPr lang="en-US" sz="1000">
                <a:solidFill>
                  <a:schemeClr val="dk1"/>
                </a:solidFill>
                <a:latin typeface="Arial"/>
                <a:ea typeface="Arial"/>
                <a:cs typeface="Arial"/>
                <a:sym typeface="Arial"/>
              </a:rPr>
              <a:t>Transformation in Attitude and Awareness: Shift youth mindsets to embrace personal growth, community engagement, and sustainable practices. Cultivate self-reliance, entrepreneurial thinking, and active participation in decision-making.</a:t>
            </a:r>
            <a:endParaRPr/>
          </a:p>
          <a:p>
            <a:pPr indent="-228600" lvl="0" marL="800100" rtl="0" algn="l">
              <a:lnSpc>
                <a:spcPct val="90000"/>
              </a:lnSpc>
              <a:spcBef>
                <a:spcPts val="1000"/>
              </a:spcBef>
              <a:spcAft>
                <a:spcPts val="0"/>
              </a:spcAft>
              <a:buSzPts val="1600"/>
              <a:buFont typeface="Arial"/>
              <a:buChar char="•"/>
            </a:pPr>
            <a:r>
              <a:rPr lang="en-US" sz="1000">
                <a:solidFill>
                  <a:schemeClr val="dk1"/>
                </a:solidFill>
                <a:latin typeface="Arial"/>
                <a:ea typeface="Arial"/>
                <a:cs typeface="Arial"/>
                <a:sym typeface="Arial"/>
              </a:rPr>
              <a:t>Youth Mobilization Strategy, Community Outreach: Engage communities directly to identify youth interested in mindset transformation.</a:t>
            </a:r>
            <a:endParaRPr/>
          </a:p>
          <a:p>
            <a:pPr indent="-228600" lvl="0" marL="800100" rtl="0" algn="l">
              <a:lnSpc>
                <a:spcPct val="90000"/>
              </a:lnSpc>
              <a:spcBef>
                <a:spcPts val="1000"/>
              </a:spcBef>
              <a:spcAft>
                <a:spcPts val="0"/>
              </a:spcAft>
              <a:buSzPts val="1600"/>
              <a:buFont typeface="Arial"/>
              <a:buChar char="•"/>
            </a:pPr>
            <a:r>
              <a:rPr lang="en-US" sz="1000">
                <a:solidFill>
                  <a:schemeClr val="dk1"/>
                </a:solidFill>
                <a:latin typeface="Arial"/>
                <a:ea typeface="Arial"/>
                <a:cs typeface="Arial"/>
                <a:sym typeface="Arial"/>
              </a:rPr>
              <a:t>Curriculum Overview, Structure: 20 modules categorized into three key areas, Entrepreneurial skills, innovation and Culture: Understanding values, heritage, and identity.</a:t>
            </a:r>
            <a:endParaRPr/>
          </a:p>
          <a:p>
            <a:pPr indent="-228600" lvl="0" marL="800100" rtl="0" algn="l">
              <a:lnSpc>
                <a:spcPct val="90000"/>
              </a:lnSpc>
              <a:spcBef>
                <a:spcPts val="1000"/>
              </a:spcBef>
              <a:spcAft>
                <a:spcPts val="0"/>
              </a:spcAft>
              <a:buSzPts val="1600"/>
              <a:buFont typeface="Arial"/>
              <a:buChar char="•"/>
            </a:pPr>
            <a:r>
              <a:rPr lang="en-US" sz="1000">
                <a:solidFill>
                  <a:schemeClr val="dk1"/>
                </a:solidFill>
                <a:latin typeface="Arial"/>
                <a:ea typeface="Arial"/>
                <a:cs typeface="Arial"/>
                <a:sym typeface="Arial"/>
              </a:rPr>
              <a:t>Financial Literacy, Money management and building economic resilience.</a:t>
            </a:r>
            <a:endParaRPr/>
          </a:p>
          <a:p>
            <a:pPr indent="-228600" lvl="0" marL="800100" rtl="0" algn="l">
              <a:lnSpc>
                <a:spcPct val="90000"/>
              </a:lnSpc>
              <a:spcBef>
                <a:spcPts val="1000"/>
              </a:spcBef>
              <a:spcAft>
                <a:spcPts val="0"/>
              </a:spcAft>
              <a:buSzPts val="1600"/>
              <a:buFont typeface="Arial"/>
              <a:buChar char="•"/>
            </a:pPr>
            <a:r>
              <a:rPr lang="en-US" sz="1000">
                <a:solidFill>
                  <a:schemeClr val="dk1"/>
                </a:solidFill>
                <a:latin typeface="Arial"/>
                <a:ea typeface="Arial"/>
                <a:cs typeface="Arial"/>
                <a:sym typeface="Arial"/>
              </a:rPr>
              <a:t> Trainers' Expertise, </a:t>
            </a:r>
            <a:r>
              <a:rPr lang="en-US" sz="1000"/>
              <a:t>am among the youth who were empowered to become trainers for this program, and to ensure that young people access opportunities, we have empowered 10 youth, including 6 from YAG and 4 from OYs, to become facilitators of mindset training.</a:t>
            </a:r>
            <a:endParaRPr sz="1000">
              <a:solidFill>
                <a:schemeClr val="dk1"/>
              </a:solidFill>
              <a:latin typeface="Arial"/>
              <a:ea typeface="Arial"/>
              <a:cs typeface="Arial"/>
              <a:sym typeface="Arial"/>
            </a:endParaRPr>
          </a:p>
          <a:p>
            <a:pPr indent="-127000" lvl="0" marL="457200" rtl="0" algn="l">
              <a:lnSpc>
                <a:spcPct val="90000"/>
              </a:lnSpc>
              <a:spcBef>
                <a:spcPts val="1000"/>
              </a:spcBef>
              <a:spcAft>
                <a:spcPts val="1000"/>
              </a:spcAft>
              <a:buSzPts val="1600"/>
              <a:buFont typeface="Arial"/>
              <a:buNone/>
            </a:pPr>
            <a:r>
              <a:t/>
            </a:r>
            <a:endParaRPr sz="1000">
              <a:solidFill>
                <a:schemeClr val="dk1"/>
              </a:solidFill>
              <a:latin typeface="Arial"/>
              <a:ea typeface="Arial"/>
              <a:cs typeface="Arial"/>
              <a:sym typeface="Arial"/>
            </a:endParaRPr>
          </a:p>
        </p:txBody>
      </p:sp>
      <p:pic>
        <p:nvPicPr>
          <p:cNvPr descr="Person with idea concept" id="205" name="Google Shape;205;g32c27ccdea4_0_32"/>
          <p:cNvPicPr preferRelativeResize="0"/>
          <p:nvPr/>
        </p:nvPicPr>
        <p:blipFill rotWithShape="1">
          <a:blip r:embed="rId3">
            <a:alphaModFix/>
          </a:blip>
          <a:srcRect b="-2" l="24531" r="16067" t="0"/>
          <a:stretch/>
        </p:blipFill>
        <p:spPr>
          <a:xfrm>
            <a:off x="6096000" y="1"/>
            <a:ext cx="6102825"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2024-11-13T05:52:37Z</dcterms:created>
  <dc:creator>Khadija  Abdalla</dc:creator>
</cp:coreProperties>
</file>